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hap\Downloads\Call_Volume_Trend_Analysis_Project_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hap\Downloads\Call_Volume_Trend_Analysis_Project_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hap\Downloads\Call_Volume_Trend_Analysis_Project_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[Call_Volume_Trend_Analysis_Project_9.xlsx]Average Call Duration!PivotTable1</c:name>
    <c:fmtId val="-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AVG</a:t>
            </a:r>
            <a:r>
              <a:rPr lang="en-US" baseline="0"/>
              <a:t> CALL SECONDS VS TIME BUCKET</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4"/>
            </a:solidFill>
            <a:miter lim="800000"/>
          </a:ln>
          <a:effectLst>
            <a:glow rad="63500">
              <a:schemeClr val="accent4">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4"/>
            </a:solidFill>
            <a:miter lim="800000"/>
          </a:ln>
          <a:effectLst>
            <a:glow rad="63500">
              <a:schemeClr val="accent4">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4"/>
            </a:solidFill>
            <a:miter lim="800000"/>
          </a:ln>
          <a:effectLst>
            <a:glow rad="63500">
              <a:schemeClr val="accent4">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'Average Call Duration'!$B$3</c:f>
              <c:strCache>
                <c:ptCount val="1"/>
                <c:pt idx="0">
                  <c:v>Total</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'Average Call Duration'!$A$4:$A$16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'Average Call Duration'!$B$4:$B$16</c:f>
              <c:numCache>
                <c:formatCode>0.00</c:formatCode>
                <c:ptCount val="12"/>
                <c:pt idx="0">
                  <c:v>203.33103015075378</c:v>
                </c:pt>
                <c:pt idx="1">
                  <c:v>199.25502336448599</c:v>
                </c:pt>
                <c:pt idx="2">
                  <c:v>192.88878286683629</c:v>
                </c:pt>
                <c:pt idx="3">
                  <c:v>194.74017442518971</c:v>
                </c:pt>
                <c:pt idx="4">
                  <c:v>193.67707549535993</c:v>
                </c:pt>
                <c:pt idx="5">
                  <c:v>198.88891752577319</c:v>
                </c:pt>
                <c:pt idx="6">
                  <c:v>200.86818644931228</c:v>
                </c:pt>
                <c:pt idx="7">
                  <c:v>200.24878305486121</c:v>
                </c:pt>
                <c:pt idx="8">
                  <c:v>202.55096774193549</c:v>
                </c:pt>
                <c:pt idx="9">
                  <c:v>203.40607252075142</c:v>
                </c:pt>
                <c:pt idx="10">
                  <c:v>202.84599303135889</c:v>
                </c:pt>
                <c:pt idx="11">
                  <c:v>199.0691056910569</c:v>
                </c:pt>
              </c:numCache>
            </c:numRef>
          </c:val>
          <c:extLst>
            <c:ext xmlns:c16="http://schemas.microsoft.com/office/drawing/2014/chart" uri="{C3380CC4-5D6E-409C-BE32-E72D297353CC}">
              <c16:uniqueId val="{00000000-96AF-4CCB-94A5-D3B8183B4226}"/>
            </c:ext>
          </c:extLst>
        </c:ser>
        <c:dLbls>
          <c:dLblPos val="outEnd"/>
          <c:showLegendKey val="0"/>
          <c:showVal val="1"/>
          <c:showCatName val="0"/>
          <c:showSerName val="0"/>
          <c:showPercent val="0"/>
          <c:showBubbleSize val="0"/>
        </c:dLbls>
        <c:gapWidth val="315"/>
        <c:overlap val="-40"/>
        <c:axId val="795183919"/>
        <c:axId val="795181039"/>
      </c:barChart>
      <c:catAx>
        <c:axId val="7951839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75000"/>
                  </a:schemeClr>
                </a:solidFill>
                <a:latin typeface="+mn-lt"/>
                <a:ea typeface="+mn-ea"/>
                <a:cs typeface="+mn-cs"/>
              </a:defRPr>
            </a:pPr>
            <a:endParaRPr lang="en-US"/>
          </a:p>
        </c:txPr>
        <c:crossAx val="795181039"/>
        <c:crosses val="autoZero"/>
        <c:auto val="1"/>
        <c:lblAlgn val="ctr"/>
        <c:lblOffset val="100"/>
        <c:noMultiLvlLbl val="0"/>
      </c:catAx>
      <c:valAx>
        <c:axId val="795181039"/>
        <c:scaling>
          <c:orientation val="minMax"/>
        </c:scaling>
        <c:delete val="1"/>
        <c:axPos val="l"/>
        <c:numFmt formatCode="0.00" sourceLinked="1"/>
        <c:majorTickMark val="none"/>
        <c:minorTickMark val="none"/>
        <c:tickLblPos val="nextTo"/>
        <c:crossAx val="795183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[Call_Volume_Trend_Analysis_Project_9.xlsx]Call Volume Analysis!PivotTable2</c:name>
    <c:fmtId val="-1"/>
  </c:pivotSource>
  <c:chart>
    <c:autoTitleDeleted val="0"/>
    <c:pivotFmts>
      <c:pivotFmt>
        <c:idx val="0"/>
        <c:spPr>
          <a:solidFill>
            <a:schemeClr val="accent4">
              <a:lumMod val="60000"/>
              <a:lumOff val="4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85000"/>
                  <a:satMod val="100000"/>
                  <a:lumMod val="100000"/>
                </a:schemeClr>
              </a:gs>
              <a:gs pos="100000">
                <a:schemeClr val="accent1">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lumMod val="60000"/>
              <a:lumOff val="4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tint val="100000"/>
                  <a:shade val="85000"/>
                  <a:satMod val="100000"/>
                  <a:lumMod val="100000"/>
                </a:schemeClr>
              </a:gs>
              <a:gs pos="100000">
                <a:schemeClr val="accent1">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lumMod val="60000"/>
              <a:lumOff val="4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100000"/>
                  <a:shade val="85000"/>
                  <a:satMod val="100000"/>
                  <a:lumMod val="100000"/>
                </a:schemeClr>
              </a:gs>
              <a:gs pos="100000">
                <a:schemeClr val="accent1">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'Call Volume Analysis'!$B$3</c:f>
              <c:strCache>
                <c:ptCount val="1"/>
                <c:pt idx="0">
                  <c:v>Count of Customer_Phone_No</c:v>
                </c:pt>
              </c:strCache>
            </c:strRef>
          </c:tx>
          <c:spPr>
            <a:solidFill>
              <a:schemeClr val="accent4">
                <a:lumMod val="60000"/>
                <a:lumOff val="40000"/>
              </a:schemeClr>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invertIfNegative val="0"/>
          <c:cat>
            <c:strRef>
              <c:f>'Call Volume Analysis'!$A$4:$A$16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'Call Volume Analysis'!$B$4:$B$16</c:f>
              <c:numCache>
                <c:formatCode>General</c:formatCode>
                <c:ptCount val="12"/>
                <c:pt idx="0">
                  <c:v>13313</c:v>
                </c:pt>
                <c:pt idx="1">
                  <c:v>14626</c:v>
                </c:pt>
                <c:pt idx="2">
                  <c:v>12652</c:v>
                </c:pt>
                <c:pt idx="3">
                  <c:v>11561</c:v>
                </c:pt>
                <c:pt idx="4">
                  <c:v>10561</c:v>
                </c:pt>
                <c:pt idx="5">
                  <c:v>9159</c:v>
                </c:pt>
                <c:pt idx="6">
                  <c:v>8788</c:v>
                </c:pt>
                <c:pt idx="7">
                  <c:v>8534</c:v>
                </c:pt>
                <c:pt idx="8">
                  <c:v>7238</c:v>
                </c:pt>
                <c:pt idx="9">
                  <c:v>6463</c:v>
                </c:pt>
                <c:pt idx="10">
                  <c:v>5505</c:v>
                </c:pt>
                <c:pt idx="11">
                  <c:v>9588</c:v>
                </c:pt>
              </c:numCache>
            </c:numRef>
          </c:val>
          <c:extLst>
            <c:ext xmlns:c16="http://schemas.microsoft.com/office/drawing/2014/chart" uri="{C3380CC4-5D6E-409C-BE32-E72D297353CC}">
              <c16:uniqueId val="{00000000-0C73-41B0-A02A-05303A88A331}"/>
            </c:ext>
          </c:extLst>
        </c:ser>
        <c:ser>
          <c:idx val="1"/>
          <c:order val="1"/>
          <c:tx>
            <c:strRef>
              <c:f>'Call Volume Analysis'!$C$3</c:f>
              <c:strCache>
                <c:ptCount val="1"/>
                <c:pt idx="0">
                  <c:v>Count of Call_Seconds (s)</c:v>
                </c:pt>
              </c:strCache>
            </c:strRef>
          </c:tx>
          <c:spPr>
            <a:gradFill rotWithShape="1">
              <a:gsLst>
                <a:gs pos="0">
                  <a:schemeClr val="accent2">
                    <a:tint val="100000"/>
                    <a:shade val="85000"/>
                    <a:satMod val="100000"/>
                    <a:lumMod val="100000"/>
                  </a:schemeClr>
                </a:gs>
                <a:gs pos="100000">
                  <a:schemeClr val="accent2">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rgbClr r="0" g="0" b="0">
                  <a:shade val="35000"/>
                  <a:satMod val="160000"/>
                </a:scrgbClr>
              </a:contourClr>
            </a:sp3d>
          </c:spPr>
          <c:invertIfNegative val="0"/>
          <c:cat>
            <c:strRef>
              <c:f>'Call Volume Analysis'!$A$4:$A$16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'Call Volume Analysis'!$C$4:$C$16</c:f>
              <c:numCache>
                <c:formatCode>0.00%</c:formatCode>
                <c:ptCount val="12"/>
                <c:pt idx="0">
                  <c:v>0.11283350849238906</c:v>
                </c:pt>
                <c:pt idx="1">
                  <c:v>0.12396175882293115</c:v>
                </c:pt>
                <c:pt idx="2">
                  <c:v>0.10723124385530731</c:v>
                </c:pt>
                <c:pt idx="3">
                  <c:v>9.7984540800759398E-2</c:v>
                </c:pt>
                <c:pt idx="4">
                  <c:v>8.9509102620605491E-2</c:v>
                </c:pt>
                <c:pt idx="5">
                  <c:v>7.7626538292029701E-2</c:v>
                </c:pt>
                <c:pt idx="6">
                  <c:v>7.4482150727192595E-2</c:v>
                </c:pt>
                <c:pt idx="7">
                  <c:v>7.2329389429433497E-2</c:v>
                </c:pt>
                <c:pt idx="8">
                  <c:v>6.1345221547954028E-2</c:v>
                </c:pt>
                <c:pt idx="9">
                  <c:v>5.4776756958334748E-2</c:v>
                </c:pt>
                <c:pt idx="10">
                  <c:v>4.6657287181747296E-2</c:v>
                </c:pt>
                <c:pt idx="11">
                  <c:v>8.1262501271315721E-2</c:v>
                </c:pt>
              </c:numCache>
            </c:numRef>
          </c:val>
          <c:extLst>
            <c:ext xmlns:c16="http://schemas.microsoft.com/office/drawing/2014/chart" uri="{C3380CC4-5D6E-409C-BE32-E72D297353CC}">
              <c16:uniqueId val="{00000001-0C73-41B0-A02A-05303A88A331}"/>
            </c:ext>
          </c:extLst>
        </c:ser>
        <c:dLbls>
          <c:showLegendKey val="0"/>
          <c:showVal val="0"/>
          <c:showCatName val="0"/>
          <c:showSerName val="0"/>
          <c:showPercent val="0"/>
          <c:showBubbleSize val="0"/>
        </c:dLbls>
        <c:gapWidth val="150"/>
        <c:overlap val="100"/>
        <c:axId val="806514255"/>
        <c:axId val="806513295"/>
      </c:barChart>
      <c:catAx>
        <c:axId val="8065142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806513295"/>
        <c:crosses val="autoZero"/>
        <c:auto val="1"/>
        <c:lblAlgn val="ctr"/>
        <c:lblOffset val="100"/>
        <c:noMultiLvlLbl val="0"/>
      </c:catAx>
      <c:valAx>
        <c:axId val="8065132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806514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7030A0"/>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[Call_Volume_Trend_Analysis_Project_9.xlsx]Manpower Planning(A)!PivotTable3</c:name>
    <c:fmtId val="-1"/>
  </c:pivotSource>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800"/>
              <a:t>CALL STATUS WITH CALL SECONDS</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circle"/>
          <c:size val="5"/>
          <c:spPr>
            <a:solidFill>
              <a:schemeClr val="accent2"/>
            </a:solidFill>
            <a:ln w="9525">
              <a:solidFill>
                <a:schemeClr val="accent2"/>
              </a:solidFill>
              <a:round/>
            </a:ln>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circle"/>
          <c:size val="5"/>
          <c:spPr>
            <a:solidFill>
              <a:schemeClr val="accent3"/>
            </a:solidFill>
            <a:ln w="9525">
              <a:solidFill>
                <a:schemeClr val="accent3"/>
              </a:solidFill>
              <a:round/>
            </a:ln>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'Manpower Planning(A)'!$B$3</c:f>
              <c:strCache>
                <c:ptCount val="1"/>
                <c:pt idx="0">
                  <c:v>Average of Call_Seconds (s)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'Manpower Planning(A)'!$A$4:$A$7</c:f>
              <c:strCache>
                <c:ptCount val="3"/>
                <c:pt idx="0">
                  <c:v>abandon</c:v>
                </c:pt>
                <c:pt idx="1">
                  <c:v>answered</c:v>
                </c:pt>
                <c:pt idx="2">
                  <c:v>transfer</c:v>
                </c:pt>
              </c:strCache>
            </c:strRef>
          </c:cat>
          <c:val>
            <c:numRef>
              <c:f>'Manpower Planning(A)'!$B$4:$B$7</c:f>
              <c:numCache>
                <c:formatCode>0.00</c:formatCode>
                <c:ptCount val="3"/>
                <c:pt idx="0">
                  <c:v>0</c:v>
                </c:pt>
                <c:pt idx="1">
                  <c:v>198.6227744627177</c:v>
                </c:pt>
                <c:pt idx="2">
                  <c:v>76.146513680494266</c:v>
                </c:pt>
              </c:numCache>
            </c:numRef>
          </c:val>
          <c:extLst>
            <c:ext xmlns:c16="http://schemas.microsoft.com/office/drawing/2014/chart" uri="{C3380CC4-5D6E-409C-BE32-E72D297353CC}">
              <c16:uniqueId val="{00000000-99DF-4BEE-A20D-571EA6C0A431}"/>
            </c:ext>
          </c:extLst>
        </c:ser>
        <c:ser>
          <c:idx val="1"/>
          <c:order val="1"/>
          <c:tx>
            <c:strRef>
              <c:f>'Manpower Planning(A)'!$C$3</c:f>
              <c:strCache>
                <c:ptCount val="1"/>
                <c:pt idx="0">
                  <c:v>Count of Customer_Phone_No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invertIfNegative val="0"/>
          <c:dPt>
            <c:idx val="1"/>
            <c:invertIfNegative val="0"/>
            <c:bubble3D val="0"/>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2-99DF-4BEE-A20D-571EA6C0A431}"/>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'Manpower Planning(A)'!$A$4:$A$7</c:f>
              <c:strCache>
                <c:ptCount val="3"/>
                <c:pt idx="0">
                  <c:v>abandon</c:v>
                </c:pt>
                <c:pt idx="1">
                  <c:v>answered</c:v>
                </c:pt>
                <c:pt idx="2">
                  <c:v>transfer</c:v>
                </c:pt>
              </c:strCache>
            </c:strRef>
          </c:cat>
          <c:val>
            <c:numRef>
              <c:f>'Manpower Planning(A)'!$C$4:$C$7</c:f>
              <c:numCache>
                <c:formatCode>General</c:formatCode>
                <c:ptCount val="3"/>
                <c:pt idx="0">
                  <c:v>34403</c:v>
                </c:pt>
                <c:pt idx="1">
                  <c:v>82452</c:v>
                </c:pt>
                <c:pt idx="2">
                  <c:v>1133</c:v>
                </c:pt>
              </c:numCache>
            </c:numRef>
          </c:val>
          <c:extLst>
            <c:ext xmlns:c16="http://schemas.microsoft.com/office/drawing/2014/chart" uri="{C3380CC4-5D6E-409C-BE32-E72D297353CC}">
              <c16:uniqueId val="{00000003-99DF-4BEE-A20D-571EA6C0A431}"/>
            </c:ext>
          </c:extLst>
        </c:ser>
        <c:ser>
          <c:idx val="2"/>
          <c:order val="2"/>
          <c:tx>
            <c:strRef>
              <c:f>'Manpower Planning(A)'!$D$3</c:f>
              <c:strCache>
                <c:ptCount val="1"/>
                <c:pt idx="0">
                  <c:v>Count of Customer_Phone_No2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'Manpower Planning(A)'!$A$4:$A$7</c:f>
              <c:strCache>
                <c:ptCount val="3"/>
                <c:pt idx="0">
                  <c:v>abandon</c:v>
                </c:pt>
                <c:pt idx="1">
                  <c:v>answered</c:v>
                </c:pt>
                <c:pt idx="2">
                  <c:v>transfer</c:v>
                </c:pt>
              </c:strCache>
            </c:strRef>
          </c:cat>
          <c:val>
            <c:numRef>
              <c:f>'Manpower Planning(A)'!$D$4:$D$7</c:f>
              <c:numCache>
                <c:formatCode>0%</c:formatCode>
                <c:ptCount val="3"/>
                <c:pt idx="0">
                  <c:v>0.29158049971183508</c:v>
                </c:pt>
                <c:pt idx="1">
                  <c:v>0.69881682883005047</c:v>
                </c:pt>
                <c:pt idx="2">
                  <c:v>9.6026714581143851E-3</c:v>
                </c:pt>
              </c:numCache>
            </c:numRef>
          </c:val>
          <c:extLst>
            <c:ext xmlns:c16="http://schemas.microsoft.com/office/drawing/2014/chart" uri="{C3380CC4-5D6E-409C-BE32-E72D297353CC}">
              <c16:uniqueId val="{00000004-99DF-4BEE-A20D-571EA6C0A431}"/>
            </c:ext>
          </c:extLst>
        </c:ser>
        <c:dLbls>
          <c:dLblPos val="outEnd"/>
          <c:showLegendKey val="0"/>
          <c:showVal val="1"/>
          <c:showCatName val="0"/>
          <c:showSerName val="0"/>
          <c:showPercent val="0"/>
          <c:showBubbleSize val="0"/>
        </c:dLbls>
        <c:gapWidth val="100"/>
        <c:overlap val="-24"/>
        <c:axId val="390295023"/>
        <c:axId val="390288783"/>
      </c:barChart>
      <c:catAx>
        <c:axId val="3902950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390288783"/>
        <c:crosses val="autoZero"/>
        <c:auto val="1"/>
        <c:lblAlgn val="ctr"/>
        <c:lblOffset val="100"/>
        <c:noMultiLvlLbl val="0"/>
      </c:catAx>
      <c:valAx>
        <c:axId val="390288783"/>
        <c:scaling>
          <c:orientation val="minMax"/>
        </c:scaling>
        <c:delete val="1"/>
        <c:axPos val="l"/>
        <c:numFmt formatCode="0.00" sourceLinked="1"/>
        <c:majorTickMark val="none"/>
        <c:minorTickMark val="none"/>
        <c:tickLblPos val="nextTo"/>
        <c:crossAx val="390295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7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283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205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393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1558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1164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64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9692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522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8992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983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751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27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4433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877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7797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584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3/2/2025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258620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file:///C:\Users\mohap\Downloads\PROJECT-8-ABC%20CALL%20VOLUME%20TREND%20ANALYSIS.xlsx"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file:///C:\Users\mohap\Downloads\PROJECT-8-ABC%20CALL%20VOLUME%20TREND%20ANALYSIS.xlsx"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B1CD-47A7-AE6A-A099-775BF7E1268E}"/>
              </a:ext>
            </a:extLst>
          </p:cNvPr>
          <p:cNvSpPr>
            <a:spLocks noGrp="1"/>
          </p:cNvSpPr>
          <p:nvPr>
            <p:ph type="ctrTitle"/>
          </p:nvPr>
        </p:nvSpPr>
        <p:spPr>
          <a:xfrm>
            <a:off x="4084320" y="2509659"/>
            <a:ext cx="8961120" cy="1278567"/>
          </a:xfrm>
        </p:spPr>
        <p:txBody>
          <a:bodyPr>
            <a:normAutofit fontScale="90000"/>
          </a:bodyPr>
          <a:lstStyle/>
          <a:p>
            <a:r>
              <a:rPr lang="en-IN" sz="4000" b="1" kern="100" dirty="0">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ABC CALL VOLUME TREND ANALYSIS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BF88133C-96F8-3C4C-C621-4A8CD15C8A61}"/>
              </a:ext>
            </a:extLst>
          </p:cNvPr>
          <p:cNvSpPr>
            <a:spLocks noGrp="1"/>
          </p:cNvSpPr>
          <p:nvPr>
            <p:ph type="subTitle" idx="1"/>
          </p:nvPr>
        </p:nvSpPr>
        <p:spPr>
          <a:xfrm>
            <a:off x="8930640" y="3069771"/>
            <a:ext cx="3261360" cy="903514"/>
          </a:xfrm>
        </p:spPr>
        <p:txBody>
          <a:bodyPr>
            <a:normAutofit/>
          </a:bodyPr>
          <a:lstStyle/>
          <a:p>
            <a:r>
              <a:rPr lang="en-US" sz="3600" b="1" dirty="0">
                <a:highlight>
                  <a:srgbClr val="00FF00"/>
                </a:highlight>
              </a:rPr>
              <a:t>PROJECT NO-8</a:t>
            </a:r>
            <a:endParaRPr lang="en-IN" sz="3600" b="1" dirty="0">
              <a:highlight>
                <a:srgbClr val="00FF00"/>
              </a:highlight>
            </a:endParaRPr>
          </a:p>
        </p:txBody>
      </p:sp>
      <p:pic>
        <p:nvPicPr>
          <p:cNvPr id="5" name="Picture 4">
            <a:extLst>
              <a:ext uri="{FF2B5EF4-FFF2-40B4-BE49-F238E27FC236}">
                <a16:creationId xmlns:a16="http://schemas.microsoft.com/office/drawing/2014/main" id="{6277805F-B5DA-9AEE-C44E-A50B7B1BE524}"/>
              </a:ext>
            </a:extLst>
          </p:cNvPr>
          <p:cNvPicPr>
            <a:picLocks noChangeAspect="1"/>
          </p:cNvPicPr>
          <p:nvPr/>
        </p:nvPicPr>
        <p:blipFill>
          <a:blip r:embed="rId3"/>
          <a:stretch>
            <a:fillRect/>
          </a:stretch>
        </p:blipFill>
        <p:spPr>
          <a:xfrm>
            <a:off x="0" y="3025503"/>
            <a:ext cx="4424680" cy="3832498"/>
          </a:xfrm>
          <a:prstGeom prst="rect">
            <a:avLst/>
          </a:prstGeom>
        </p:spPr>
      </p:pic>
      <p:pic>
        <p:nvPicPr>
          <p:cNvPr id="7" name="Picture 6">
            <a:extLst>
              <a:ext uri="{FF2B5EF4-FFF2-40B4-BE49-F238E27FC236}">
                <a16:creationId xmlns:a16="http://schemas.microsoft.com/office/drawing/2014/main" id="{A47296BE-6DF2-1B42-4107-081CEC892353}"/>
              </a:ext>
            </a:extLst>
          </p:cNvPr>
          <p:cNvPicPr>
            <a:picLocks noChangeAspect="1"/>
          </p:cNvPicPr>
          <p:nvPr/>
        </p:nvPicPr>
        <p:blipFill>
          <a:blip r:embed="rId4"/>
          <a:stretch>
            <a:fillRect/>
          </a:stretch>
        </p:blipFill>
        <p:spPr>
          <a:xfrm>
            <a:off x="0" y="-60039"/>
            <a:ext cx="4424680" cy="3085542"/>
          </a:xfrm>
          <a:prstGeom prst="rect">
            <a:avLst/>
          </a:prstGeom>
        </p:spPr>
      </p:pic>
      <p:pic>
        <p:nvPicPr>
          <p:cNvPr id="9" name="Picture 8">
            <a:extLst>
              <a:ext uri="{FF2B5EF4-FFF2-40B4-BE49-F238E27FC236}">
                <a16:creationId xmlns:a16="http://schemas.microsoft.com/office/drawing/2014/main" id="{30B12D49-C340-8C85-8492-04670C25D7F0}"/>
              </a:ext>
            </a:extLst>
          </p:cNvPr>
          <p:cNvPicPr>
            <a:picLocks noChangeAspect="1"/>
          </p:cNvPicPr>
          <p:nvPr/>
        </p:nvPicPr>
        <p:blipFill>
          <a:blip r:embed="rId5"/>
          <a:stretch>
            <a:fillRect/>
          </a:stretch>
        </p:blipFill>
        <p:spPr>
          <a:xfrm>
            <a:off x="4424680" y="0"/>
            <a:ext cx="7767320" cy="2449621"/>
          </a:xfrm>
          <a:prstGeom prst="rect">
            <a:avLst/>
          </a:prstGeom>
        </p:spPr>
      </p:pic>
      <p:pic>
        <p:nvPicPr>
          <p:cNvPr id="11" name="Picture 10">
            <a:extLst>
              <a:ext uri="{FF2B5EF4-FFF2-40B4-BE49-F238E27FC236}">
                <a16:creationId xmlns:a16="http://schemas.microsoft.com/office/drawing/2014/main" id="{0AAEA959-75A3-968E-85ED-C33709E9F057}"/>
              </a:ext>
            </a:extLst>
          </p:cNvPr>
          <p:cNvPicPr>
            <a:picLocks noChangeAspect="1"/>
          </p:cNvPicPr>
          <p:nvPr/>
        </p:nvPicPr>
        <p:blipFill>
          <a:blip r:embed="rId6"/>
          <a:stretch>
            <a:fillRect/>
          </a:stretch>
        </p:blipFill>
        <p:spPr>
          <a:xfrm>
            <a:off x="4424680" y="3765731"/>
            <a:ext cx="7767320" cy="3092269"/>
          </a:xfrm>
          <a:prstGeom prst="rect">
            <a:avLst/>
          </a:prstGeom>
        </p:spPr>
      </p:pic>
    </p:spTree>
    <p:extLst>
      <p:ext uri="{BB962C8B-B14F-4D97-AF65-F5344CB8AC3E}">
        <p14:creationId xmlns:p14="http://schemas.microsoft.com/office/powerpoint/2010/main" val="2659895571"/>
      </p:ext>
    </p:extLst>
  </p:cSld>
  <p:clrMapOvr>
    <a:masterClrMapping/>
  </p:clrMapOvr>
  <mc:AlternateContent xmlns:mc="http://schemas.openxmlformats.org/markup-compatibility/2006" xmlns:p15="http://schemas.microsoft.com/office/powerpoint/2012/main">
    <mc:Choice Requires="p15">
      <p:transition advTm="11924">
        <p15:prstTrans prst="curtains"/>
        <p:sndAc>
          <p:stSnd>
            <p:snd r:embed="rId2" name="applause.wav"/>
          </p:stSnd>
        </p:sndAc>
      </p:transition>
    </mc:Choice>
    <mc:Fallback xmlns="">
      <p:transition advTm="11924">
        <p:fade/>
        <p:sndAc>
          <p:stSnd>
            <p:snd r:embed="rId7"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159BBD3-9B03-86CF-6B4E-E74BCB6961F5}"/>
              </a:ext>
            </a:extLst>
          </p:cNvPr>
          <p:cNvGraphicFramePr/>
          <p:nvPr>
            <p:extLst>
              <p:ext uri="{D42A27DB-BD31-4B8C-83A1-F6EECF244321}">
                <p14:modId xmlns:p14="http://schemas.microsoft.com/office/powerpoint/2010/main" val="2078145392"/>
              </p:ext>
            </p:extLst>
          </p:nvPr>
        </p:nvGraphicFramePr>
        <p:xfrm>
          <a:off x="0" y="1763485"/>
          <a:ext cx="12192000" cy="41256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49061408"/>
      </p:ext>
    </p:extLst>
  </p:cSld>
  <p:clrMapOvr>
    <a:masterClrMapping/>
  </p:clrMapOvr>
  <mc:AlternateContent xmlns:mc="http://schemas.openxmlformats.org/markup-compatibility/2006" xmlns:p15="http://schemas.microsoft.com/office/powerpoint/2012/main">
    <mc:Choice Requires="p15">
      <p:transition advTm="4693">
        <p15:prstTrans prst="fracture"/>
      </p:transition>
    </mc:Choice>
    <mc:Fallback xmlns="">
      <p:transition advTm="469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FFD9CB-136F-7788-314C-73B1B031E026}"/>
              </a:ext>
            </a:extLst>
          </p:cNvPr>
          <p:cNvSpPr txBox="1"/>
          <p:nvPr/>
        </p:nvSpPr>
        <p:spPr>
          <a:xfrm>
            <a:off x="87086" y="2329543"/>
            <a:ext cx="11985171" cy="1122871"/>
          </a:xfrm>
          <a:prstGeom prst="rect">
            <a:avLst/>
          </a:prstGeom>
          <a:noFill/>
        </p:spPr>
        <p:txBody>
          <a:bodyPr wrap="square">
            <a:prstTxWarp prst="textPlain">
              <a:avLst/>
            </a:prstTxWarp>
            <a:spAutoFit/>
          </a:bodyPr>
          <a:lstStyle/>
          <a:p>
            <a:pPr marR="0" lvl="0">
              <a:lnSpc>
                <a:spcPct val="107000"/>
              </a:lnSpc>
              <a:spcAft>
                <a:spcPts val="800"/>
              </a:spcAft>
            </a:pPr>
            <a:r>
              <a:rPr lang="en-US" sz="3200" b="1" kern="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Roboto" panose="02000000000000000000" pitchFamily="2" charset="0"/>
                <a:cs typeface="Calibri" panose="020F0502020204030204" pitchFamily="34" charset="0"/>
              </a:rPr>
              <a:t>Highest no of calls received during between 11 am to 12 pm as clearly seen in this graph</a:t>
            </a:r>
            <a:endParaRPr lang="en-IN" sz="2400" b="1" kern="1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954847"/>
      </p:ext>
    </p:extLst>
  </p:cSld>
  <p:clrMapOvr>
    <a:masterClrMapping/>
  </p:clrMapOvr>
  <mc:AlternateContent xmlns:mc="http://schemas.openxmlformats.org/markup-compatibility/2006" xmlns:p14="http://schemas.microsoft.com/office/powerpoint/2010/main">
    <mc:Choice Requires="p14">
      <p:transition advTm="12357">
        <p14:flythrough/>
      </p:transition>
    </mc:Choice>
    <mc:Fallback xmlns="">
      <p:transition advTm="1235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9C6145-A7DF-2577-A1BA-4F61E9B8D0FD}"/>
              </a:ext>
            </a:extLst>
          </p:cNvPr>
          <p:cNvSpPr txBox="1"/>
          <p:nvPr/>
        </p:nvSpPr>
        <p:spPr>
          <a:xfrm>
            <a:off x="0" y="2177144"/>
            <a:ext cx="12192000" cy="177484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
                <a:rot lat="0" lon="0" rev="15600000"/>
              </a:lightRig>
            </a:scene3d>
            <a:sp3d extrusionH="57150" prstMaterial="softEdge">
              <a:bevelT w="25400" h="38100"/>
            </a:sp3d>
          </a:bodyPr>
          <a:lstStyle/>
          <a:p>
            <a:pPr marL="63500" marR="0">
              <a:spcBef>
                <a:spcPts val="1570"/>
              </a:spcBef>
            </a:pPr>
            <a:r>
              <a:rPr lang="en-IN" sz="2400" b="1" dirty="0">
                <a:ln/>
                <a:solidFill>
                  <a:schemeClr val="accent4"/>
                </a:solidFill>
                <a:latin typeface="Bahnschrift SemiBold" panose="020B0502040204020203" pitchFamily="34" charset="0"/>
                <a:ea typeface="Roboto" panose="02000000000000000000" pitchFamily="2" charset="0"/>
                <a:cs typeface="Calibri" panose="020F0502020204030204" pitchFamily="34" charset="0"/>
              </a:rPr>
              <a:t>MANPOWER PLANNING:</a:t>
            </a:r>
            <a:br>
              <a:rPr lang="en-IN" sz="2400" b="1" dirty="0">
                <a:ln/>
                <a:solidFill>
                  <a:schemeClr val="accent4"/>
                </a:solidFill>
                <a:latin typeface="Bahnschrift SemiBold" panose="020B0502040204020203" pitchFamily="34" charset="0"/>
                <a:ea typeface="Roboto" panose="02000000000000000000" pitchFamily="2" charset="0"/>
                <a:cs typeface="Calibri" panose="020F0502020204030204" pitchFamily="34" charset="0"/>
              </a:rPr>
            </a:br>
            <a:endParaRPr lang="en-IN" sz="2400" b="1" dirty="0">
              <a:ln/>
              <a:solidFill>
                <a:schemeClr val="accent4"/>
              </a:solidFill>
              <a:latin typeface="Roboto" panose="02000000000000000000" pitchFamily="2" charset="0"/>
              <a:ea typeface="Roboto" panose="02000000000000000000" pitchFamily="2" charset="0"/>
              <a:cs typeface="Roboto" panose="02000000000000000000" pitchFamily="2" charset="0"/>
            </a:endParaRPr>
          </a:p>
          <a:p>
            <a:pPr marL="63500" marR="0">
              <a:spcBef>
                <a:spcPts val="1570"/>
              </a:spcBef>
            </a:pPr>
            <a:r>
              <a:rPr lang="en-IN" sz="2400" b="1" dirty="0">
                <a:ln/>
                <a:solidFill>
                  <a:schemeClr val="accent4"/>
                </a:solidFill>
                <a:latin typeface="Calibri" panose="020F0502020204030204" pitchFamily="34" charset="0"/>
                <a:ea typeface="Roboto" panose="02000000000000000000" pitchFamily="2" charset="0"/>
                <a:cs typeface="Roboto" panose="02000000000000000000" pitchFamily="2" charset="0"/>
              </a:rPr>
              <a:t>Your Task: What is the minimum number of agents required in each time bucket to reduce the abandon rate to 10%?</a:t>
            </a:r>
            <a:endParaRPr lang="en-IN" sz="2400" b="1" dirty="0">
              <a:ln/>
              <a:solidFill>
                <a:schemeClr val="accent4"/>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8318663"/>
      </p:ext>
    </p:extLst>
  </p:cSld>
  <p:clrMapOvr>
    <a:masterClrMapping/>
  </p:clrMapOvr>
  <p:transition advTm="9071">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8579EBD-8675-67CF-DC15-C3D6E2B6944C}"/>
              </a:ext>
            </a:extLst>
          </p:cNvPr>
          <p:cNvGraphicFramePr>
            <a:graphicFrameLocks noGrp="1"/>
          </p:cNvGraphicFramePr>
          <p:nvPr>
            <p:extLst>
              <p:ext uri="{D42A27DB-BD31-4B8C-83A1-F6EECF244321}">
                <p14:modId xmlns:p14="http://schemas.microsoft.com/office/powerpoint/2010/main" val="287316269"/>
              </p:ext>
            </p:extLst>
          </p:nvPr>
        </p:nvGraphicFramePr>
        <p:xfrm>
          <a:off x="0" y="1835467"/>
          <a:ext cx="12191999" cy="3215505"/>
        </p:xfrm>
        <a:graphic>
          <a:graphicData uri="http://schemas.openxmlformats.org/drawingml/2006/table">
            <a:tbl>
              <a:tblPr firstRow="1" firstCol="1" bandRow="1">
                <a:tableStyleId>{E269D01E-BC32-4049-B463-5C60D7B0CCD2}</a:tableStyleId>
              </a:tblPr>
              <a:tblGrid>
                <a:gridCol w="1675573">
                  <a:extLst>
                    <a:ext uri="{9D8B030D-6E8A-4147-A177-3AD203B41FA5}">
                      <a16:colId xmlns:a16="http://schemas.microsoft.com/office/drawing/2014/main" val="472567316"/>
                    </a:ext>
                  </a:extLst>
                </a:gridCol>
                <a:gridCol w="3307052">
                  <a:extLst>
                    <a:ext uri="{9D8B030D-6E8A-4147-A177-3AD203B41FA5}">
                      <a16:colId xmlns:a16="http://schemas.microsoft.com/office/drawing/2014/main" val="1550001288"/>
                    </a:ext>
                  </a:extLst>
                </a:gridCol>
                <a:gridCol w="3527522">
                  <a:extLst>
                    <a:ext uri="{9D8B030D-6E8A-4147-A177-3AD203B41FA5}">
                      <a16:colId xmlns:a16="http://schemas.microsoft.com/office/drawing/2014/main" val="2176011620"/>
                    </a:ext>
                  </a:extLst>
                </a:gridCol>
                <a:gridCol w="3681852">
                  <a:extLst>
                    <a:ext uri="{9D8B030D-6E8A-4147-A177-3AD203B41FA5}">
                      <a16:colId xmlns:a16="http://schemas.microsoft.com/office/drawing/2014/main" val="1993039219"/>
                    </a:ext>
                  </a:extLst>
                </a:gridCol>
              </a:tblGrid>
              <a:tr h="643101">
                <a:tc>
                  <a:txBody>
                    <a:bodyPr/>
                    <a:lstStyle/>
                    <a:p>
                      <a:pPr marL="0" marR="0" algn="ctr">
                        <a:lnSpc>
                          <a:spcPct val="107000"/>
                        </a:lnSpc>
                        <a:spcAft>
                          <a:spcPts val="800"/>
                        </a:spcAft>
                      </a:pPr>
                      <a:r>
                        <a:rPr lang="en-IN" sz="2000" kern="0" dirty="0">
                          <a:effectLst/>
                        </a:rPr>
                        <a:t>Row Labels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Average of Call_Seconds (s)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Count of Customer_Phone_No</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Count of Customer_Phone_No2</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1557129"/>
                  </a:ext>
                </a:extLst>
              </a:tr>
              <a:tr h="643101">
                <a:tc>
                  <a:txBody>
                    <a:bodyPr/>
                    <a:lstStyle/>
                    <a:p>
                      <a:pPr marL="0" marR="0" algn="ctr">
                        <a:lnSpc>
                          <a:spcPct val="107000"/>
                        </a:lnSpc>
                        <a:spcAft>
                          <a:spcPts val="800"/>
                        </a:spcAft>
                      </a:pPr>
                      <a:r>
                        <a:rPr lang="en-IN" sz="2000" kern="0">
                          <a:effectLst/>
                        </a:rPr>
                        <a:t>abandon</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0.00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34403</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29%</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50116"/>
                  </a:ext>
                </a:extLst>
              </a:tr>
              <a:tr h="643101">
                <a:tc>
                  <a:txBody>
                    <a:bodyPr/>
                    <a:lstStyle/>
                    <a:p>
                      <a:pPr marL="0" marR="0" algn="ctr">
                        <a:lnSpc>
                          <a:spcPct val="107000"/>
                        </a:lnSpc>
                        <a:spcAft>
                          <a:spcPts val="800"/>
                        </a:spcAft>
                      </a:pPr>
                      <a:r>
                        <a:rPr lang="en-IN" sz="2000" kern="0">
                          <a:effectLst/>
                        </a:rPr>
                        <a:t>answered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198.62</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82452</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70%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092083"/>
                  </a:ext>
                </a:extLst>
              </a:tr>
              <a:tr h="643101">
                <a:tc>
                  <a:txBody>
                    <a:bodyPr/>
                    <a:lstStyle/>
                    <a:p>
                      <a:pPr marL="0" marR="0" algn="ctr">
                        <a:lnSpc>
                          <a:spcPct val="107000"/>
                        </a:lnSpc>
                        <a:spcAft>
                          <a:spcPts val="800"/>
                        </a:spcAft>
                      </a:pPr>
                      <a:r>
                        <a:rPr lang="en-IN" sz="2000" kern="0">
                          <a:effectLst/>
                        </a:rPr>
                        <a:t>transfer</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76.15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1133</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1%</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48542"/>
                  </a:ext>
                </a:extLst>
              </a:tr>
              <a:tr h="643101">
                <a:tc>
                  <a:txBody>
                    <a:bodyPr/>
                    <a:lstStyle/>
                    <a:p>
                      <a:pPr marL="0" marR="0" algn="ctr">
                        <a:lnSpc>
                          <a:spcPct val="107000"/>
                        </a:lnSpc>
                        <a:spcAft>
                          <a:spcPts val="800"/>
                        </a:spcAft>
                      </a:pPr>
                      <a:r>
                        <a:rPr lang="en-IN" sz="2000" kern="0">
                          <a:effectLst/>
                        </a:rPr>
                        <a:t>Grand Total</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139.53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117988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100.00%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059541"/>
                  </a:ext>
                </a:extLst>
              </a:tr>
            </a:tbl>
          </a:graphicData>
        </a:graphic>
      </p:graphicFrame>
    </p:spTree>
    <p:extLst>
      <p:ext uri="{BB962C8B-B14F-4D97-AF65-F5344CB8AC3E}">
        <p14:creationId xmlns:p14="http://schemas.microsoft.com/office/powerpoint/2010/main" val="861992422"/>
      </p:ext>
    </p:extLst>
  </p:cSld>
  <p:clrMapOvr>
    <a:masterClrMapping/>
  </p:clrMapOvr>
  <mc:AlternateContent xmlns:mc="http://schemas.openxmlformats.org/markup-compatibility/2006" xmlns:p14="http://schemas.microsoft.com/office/powerpoint/2010/main">
    <mc:Choice Requires="p14">
      <p:transition advTm="46337">
        <p14:prism/>
      </p:transition>
    </mc:Choice>
    <mc:Fallback xmlns="">
      <p:transition advTm="4633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306E5CF-AA30-07C4-97E8-A1EEB3661EBB}"/>
              </a:ext>
            </a:extLst>
          </p:cNvPr>
          <p:cNvGraphicFramePr/>
          <p:nvPr>
            <p:extLst>
              <p:ext uri="{D42A27DB-BD31-4B8C-83A1-F6EECF244321}">
                <p14:modId xmlns:p14="http://schemas.microsoft.com/office/powerpoint/2010/main" val="11487438"/>
              </p:ext>
            </p:extLst>
          </p:nvPr>
        </p:nvGraphicFramePr>
        <p:xfrm>
          <a:off x="1273628" y="957943"/>
          <a:ext cx="9971314" cy="4942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8928088"/>
      </p:ext>
    </p:extLst>
  </p:cSld>
  <p:clrMapOvr>
    <a:masterClrMapping/>
  </p:clrMapOvr>
  <mc:AlternateContent xmlns:mc="http://schemas.openxmlformats.org/markup-compatibility/2006" xmlns:p15="http://schemas.microsoft.com/office/powerpoint/2012/main">
    <mc:Choice Requires="p15">
      <p:transition advTm="9810">
        <p15:prstTrans prst="crush"/>
      </p:transition>
    </mc:Choice>
    <mc:Fallback xmlns="">
      <p:transition advTm="981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D41E3-6C81-1B41-D503-FF61B21BF0E9}"/>
              </a:ext>
            </a:extLst>
          </p:cNvPr>
          <p:cNvSpPr txBox="1"/>
          <p:nvPr/>
        </p:nvSpPr>
        <p:spPr>
          <a:xfrm>
            <a:off x="0" y="2346427"/>
            <a:ext cx="12191999" cy="23614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a:lnSpc>
                <a:spcPct val="107000"/>
              </a:lnSpc>
              <a:spcAft>
                <a:spcPts val="800"/>
              </a:spcAft>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The current rate of abandoned calls is approximately 30%.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Propose a plan for manpower allocation during each time bucket (from 9 am to 9 pm) to reduce the abandon rate to 10%.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In other words, you need to calculate the minimum number of agents required in each time bucket to ensure that at least 90 out of 100 calls are answered.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So</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4586490"/>
      </p:ext>
    </p:extLst>
  </p:cSld>
  <p:clrMapOvr>
    <a:masterClrMapping/>
  </p:clrMapOvr>
  <p:transition advTm="4299">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3714D28-93EC-FC5D-F242-9D1F16672BA3}"/>
              </a:ext>
            </a:extLst>
          </p:cNvPr>
          <p:cNvGraphicFramePr>
            <a:graphicFrameLocks noGrp="1"/>
          </p:cNvGraphicFramePr>
          <p:nvPr>
            <p:extLst>
              <p:ext uri="{D42A27DB-BD31-4B8C-83A1-F6EECF244321}">
                <p14:modId xmlns:p14="http://schemas.microsoft.com/office/powerpoint/2010/main" val="1721970112"/>
              </p:ext>
            </p:extLst>
          </p:nvPr>
        </p:nvGraphicFramePr>
        <p:xfrm>
          <a:off x="1319892" y="746837"/>
          <a:ext cx="8814707" cy="5010150"/>
        </p:xfrm>
        <a:graphic>
          <a:graphicData uri="http://schemas.openxmlformats.org/drawingml/2006/table">
            <a:tbl>
              <a:tblPr firstRow="1" firstCol="1" bandRow="1">
                <a:tableStyleId>{08FB837D-C827-4EFA-A057-4D05807E0F7C}</a:tableStyleId>
              </a:tblPr>
              <a:tblGrid>
                <a:gridCol w="1261615">
                  <a:extLst>
                    <a:ext uri="{9D8B030D-6E8A-4147-A177-3AD203B41FA5}">
                      <a16:colId xmlns:a16="http://schemas.microsoft.com/office/drawing/2014/main" val="2318763636"/>
                    </a:ext>
                  </a:extLst>
                </a:gridCol>
                <a:gridCol w="2241027">
                  <a:extLst>
                    <a:ext uri="{9D8B030D-6E8A-4147-A177-3AD203B41FA5}">
                      <a16:colId xmlns:a16="http://schemas.microsoft.com/office/drawing/2014/main" val="3146084449"/>
                    </a:ext>
                  </a:extLst>
                </a:gridCol>
                <a:gridCol w="2357229">
                  <a:extLst>
                    <a:ext uri="{9D8B030D-6E8A-4147-A177-3AD203B41FA5}">
                      <a16:colId xmlns:a16="http://schemas.microsoft.com/office/drawing/2014/main" val="2195044240"/>
                    </a:ext>
                  </a:extLst>
                </a:gridCol>
                <a:gridCol w="1228415">
                  <a:extLst>
                    <a:ext uri="{9D8B030D-6E8A-4147-A177-3AD203B41FA5}">
                      <a16:colId xmlns:a16="http://schemas.microsoft.com/office/drawing/2014/main" val="3762059892"/>
                    </a:ext>
                  </a:extLst>
                </a:gridCol>
                <a:gridCol w="1726421">
                  <a:extLst>
                    <a:ext uri="{9D8B030D-6E8A-4147-A177-3AD203B41FA5}">
                      <a16:colId xmlns:a16="http://schemas.microsoft.com/office/drawing/2014/main" val="982786726"/>
                    </a:ext>
                  </a:extLst>
                </a:gridCol>
              </a:tblGrid>
              <a:tr h="196850">
                <a:tc>
                  <a:txBody>
                    <a:bodyPr/>
                    <a:lstStyle/>
                    <a:p>
                      <a:pPr marL="0" marR="0" algn="ctr">
                        <a:lnSpc>
                          <a:spcPct val="107000"/>
                        </a:lnSpc>
                        <a:spcAft>
                          <a:spcPts val="800"/>
                        </a:spcAft>
                      </a:pPr>
                      <a:r>
                        <a:rPr lang="en-IN" sz="2000" kern="0" dirty="0">
                          <a:effectLst/>
                        </a:rPr>
                        <a:t>Time Bucket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Count of </a:t>
                      </a:r>
                      <a:r>
                        <a:rPr lang="en-IN" sz="2000" kern="0" dirty="0" err="1">
                          <a:effectLst/>
                        </a:rPr>
                        <a:t>Call_Seconds</a:t>
                      </a:r>
                      <a:r>
                        <a:rPr lang="en-IN" sz="2000" kern="0" dirty="0">
                          <a:effectLst/>
                        </a:rPr>
                        <a:t> (s)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Count of Call_Seconds (s)2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call_seconds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Agent Required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937984"/>
                  </a:ext>
                </a:extLst>
              </a:tr>
              <a:tr h="196850">
                <a:tc>
                  <a:txBody>
                    <a:bodyPr/>
                    <a:lstStyle/>
                    <a:p>
                      <a:pPr marL="0" marR="0" algn="ctr">
                        <a:lnSpc>
                          <a:spcPct val="107000"/>
                        </a:lnSpc>
                        <a:spcAft>
                          <a:spcPts val="800"/>
                        </a:spcAft>
                      </a:pPr>
                      <a:r>
                        <a:rPr lang="en-IN" sz="2000" kern="0">
                          <a:effectLst/>
                        </a:rPr>
                        <a:t>10_11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11.28%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463288"/>
                  </a:ext>
                </a:extLst>
              </a:tr>
              <a:tr h="196850">
                <a:tc>
                  <a:txBody>
                    <a:bodyPr/>
                    <a:lstStyle/>
                    <a:p>
                      <a:pPr marL="0" marR="0" algn="ctr">
                        <a:lnSpc>
                          <a:spcPct val="107000"/>
                        </a:lnSpc>
                        <a:spcAft>
                          <a:spcPts val="800"/>
                        </a:spcAft>
                      </a:pPr>
                      <a:r>
                        <a:rPr lang="en-IN" sz="2000" kern="0">
                          <a:effectLst/>
                        </a:rPr>
                        <a:t>11_12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12.40%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094345"/>
                  </a:ext>
                </a:extLst>
              </a:tr>
              <a:tr h="196850">
                <a:tc>
                  <a:txBody>
                    <a:bodyPr/>
                    <a:lstStyle/>
                    <a:p>
                      <a:pPr marL="0" marR="0" algn="ctr">
                        <a:lnSpc>
                          <a:spcPct val="107000"/>
                        </a:lnSpc>
                        <a:spcAft>
                          <a:spcPts val="800"/>
                        </a:spcAft>
                      </a:pPr>
                      <a:r>
                        <a:rPr lang="en-IN" sz="2000" kern="0" dirty="0">
                          <a:effectLst/>
                        </a:rPr>
                        <a:t>12_13</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10.72%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3554451"/>
                  </a:ext>
                </a:extLst>
              </a:tr>
              <a:tr h="196850">
                <a:tc>
                  <a:txBody>
                    <a:bodyPr/>
                    <a:lstStyle/>
                    <a:p>
                      <a:pPr marL="0" marR="0" algn="ctr">
                        <a:lnSpc>
                          <a:spcPct val="107000"/>
                        </a:lnSpc>
                        <a:spcAft>
                          <a:spcPts val="800"/>
                        </a:spcAft>
                      </a:pPr>
                      <a:r>
                        <a:rPr lang="en-IN" sz="2000" kern="0">
                          <a:effectLst/>
                        </a:rPr>
                        <a:t>13_14</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9.80%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0.10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63857"/>
                  </a:ext>
                </a:extLst>
              </a:tr>
              <a:tr h="196850">
                <a:tc>
                  <a:txBody>
                    <a:bodyPr/>
                    <a:lstStyle/>
                    <a:p>
                      <a:pPr marL="0" marR="0" algn="ctr">
                        <a:lnSpc>
                          <a:spcPct val="107000"/>
                        </a:lnSpc>
                        <a:spcAft>
                          <a:spcPts val="800"/>
                        </a:spcAft>
                      </a:pPr>
                      <a:r>
                        <a:rPr lang="en-IN" sz="2000" kern="0">
                          <a:effectLst/>
                        </a:rPr>
                        <a:t>14_15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8.95%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0.09</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0.09</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960310"/>
                  </a:ext>
                </a:extLst>
              </a:tr>
              <a:tr h="196850">
                <a:tc>
                  <a:txBody>
                    <a:bodyPr/>
                    <a:lstStyle/>
                    <a:p>
                      <a:pPr marL="0" marR="0" algn="ctr">
                        <a:lnSpc>
                          <a:spcPct val="107000"/>
                        </a:lnSpc>
                        <a:spcAft>
                          <a:spcPts val="800"/>
                        </a:spcAft>
                      </a:pPr>
                      <a:r>
                        <a:rPr lang="en-IN" sz="2000" kern="0">
                          <a:effectLst/>
                        </a:rPr>
                        <a:t>15_16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7.76%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4</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8673190"/>
                  </a:ext>
                </a:extLst>
              </a:tr>
              <a:tr h="196850">
                <a:tc>
                  <a:txBody>
                    <a:bodyPr/>
                    <a:lstStyle/>
                    <a:p>
                      <a:pPr marL="0" marR="0" algn="ctr">
                        <a:lnSpc>
                          <a:spcPct val="107000"/>
                        </a:lnSpc>
                        <a:spcAft>
                          <a:spcPts val="800"/>
                        </a:spcAft>
                      </a:pPr>
                      <a:r>
                        <a:rPr lang="en-IN" sz="2000" kern="0">
                          <a:effectLst/>
                        </a:rPr>
                        <a:t>16_17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7.45%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4</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893878"/>
                  </a:ext>
                </a:extLst>
              </a:tr>
              <a:tr h="196850">
                <a:tc>
                  <a:txBody>
                    <a:bodyPr/>
                    <a:lstStyle/>
                    <a:p>
                      <a:pPr marL="0" marR="0" algn="ctr">
                        <a:lnSpc>
                          <a:spcPct val="107000"/>
                        </a:lnSpc>
                        <a:spcAft>
                          <a:spcPts val="800"/>
                        </a:spcAft>
                      </a:pPr>
                      <a:r>
                        <a:rPr lang="en-IN" sz="2000" kern="0">
                          <a:effectLst/>
                        </a:rPr>
                        <a:t>17_18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7.23%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4</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4263770"/>
                  </a:ext>
                </a:extLst>
              </a:tr>
              <a:tr h="196850">
                <a:tc>
                  <a:txBody>
                    <a:bodyPr/>
                    <a:lstStyle/>
                    <a:p>
                      <a:pPr marL="0" marR="0" algn="ctr">
                        <a:lnSpc>
                          <a:spcPct val="107000"/>
                        </a:lnSpc>
                        <a:spcAft>
                          <a:spcPts val="800"/>
                        </a:spcAft>
                      </a:pPr>
                      <a:r>
                        <a:rPr lang="en-IN" sz="2000" kern="0">
                          <a:effectLst/>
                        </a:rPr>
                        <a:t>18_19</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6.13%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1448849"/>
                  </a:ext>
                </a:extLst>
              </a:tr>
              <a:tr h="196850">
                <a:tc>
                  <a:txBody>
                    <a:bodyPr/>
                    <a:lstStyle/>
                    <a:p>
                      <a:pPr marL="0" marR="0" algn="ctr">
                        <a:lnSpc>
                          <a:spcPct val="107000"/>
                        </a:lnSpc>
                        <a:spcAft>
                          <a:spcPts val="800"/>
                        </a:spcAft>
                      </a:pPr>
                      <a:r>
                        <a:rPr lang="en-IN" sz="2000" kern="0">
                          <a:effectLst/>
                        </a:rPr>
                        <a:t>19_20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5.48%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310346"/>
                  </a:ext>
                </a:extLst>
              </a:tr>
              <a:tr h="196850">
                <a:tc>
                  <a:txBody>
                    <a:bodyPr/>
                    <a:lstStyle/>
                    <a:p>
                      <a:pPr marL="0" marR="0" algn="ctr">
                        <a:lnSpc>
                          <a:spcPct val="107000"/>
                        </a:lnSpc>
                        <a:spcAft>
                          <a:spcPts val="800"/>
                        </a:spcAft>
                      </a:pPr>
                      <a:r>
                        <a:rPr lang="en-IN" sz="2000" kern="0">
                          <a:effectLst/>
                        </a:rPr>
                        <a:t>20_21</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4.67%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854949"/>
                  </a:ext>
                </a:extLst>
              </a:tr>
              <a:tr h="196850">
                <a:tc>
                  <a:txBody>
                    <a:bodyPr/>
                    <a:lstStyle/>
                    <a:p>
                      <a:pPr marL="0" marR="0" algn="ctr">
                        <a:lnSpc>
                          <a:spcPct val="107000"/>
                        </a:lnSpc>
                        <a:spcAft>
                          <a:spcPts val="800"/>
                        </a:spcAft>
                      </a:pPr>
                      <a:r>
                        <a:rPr lang="en-IN" sz="2000" kern="0">
                          <a:effectLst/>
                        </a:rPr>
                        <a:t>9_10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8.13%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0.08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892605"/>
                  </a:ext>
                </a:extLst>
              </a:tr>
              <a:tr h="196850">
                <a:tc>
                  <a:txBody>
                    <a:bodyPr/>
                    <a:lstStyle/>
                    <a:p>
                      <a:pPr marL="0" marR="0" algn="ctr">
                        <a:lnSpc>
                          <a:spcPct val="107000"/>
                        </a:lnSpc>
                        <a:spcAft>
                          <a:spcPts val="800"/>
                        </a:spcAft>
                      </a:pPr>
                      <a:r>
                        <a:rPr lang="en-IN" sz="2000" kern="0">
                          <a:effectLst/>
                        </a:rPr>
                        <a:t>Grand Total</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100.00%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1.00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a:effectLst/>
                        </a:rPr>
                        <a:t>1.00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2000" kern="0" dirty="0">
                          <a:effectLst/>
                        </a:rPr>
                        <a:t>57</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527538"/>
                  </a:ext>
                </a:extLst>
              </a:tr>
            </a:tbl>
          </a:graphicData>
        </a:graphic>
      </p:graphicFrame>
    </p:spTree>
    <p:extLst>
      <p:ext uri="{BB962C8B-B14F-4D97-AF65-F5344CB8AC3E}">
        <p14:creationId xmlns:p14="http://schemas.microsoft.com/office/powerpoint/2010/main" val="2300549840"/>
      </p:ext>
    </p:extLst>
  </p:cSld>
  <p:clrMapOvr>
    <a:masterClrMapping/>
  </p:clrMapOvr>
  <mc:AlternateContent xmlns:mc="http://schemas.openxmlformats.org/markup-compatibility/2006" xmlns:p14="http://schemas.microsoft.com/office/powerpoint/2010/main">
    <mc:Choice Requires="p14">
      <p:transition advTm="23534">
        <p14:vortex dir="r"/>
      </p:transition>
    </mc:Choice>
    <mc:Fallback xmlns="">
      <p:transition advTm="23534">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CE227E8-B299-5E36-F27C-6831EFBA39F1}"/>
              </a:ext>
            </a:extLst>
          </p:cNvPr>
          <p:cNvGraphicFramePr>
            <a:graphicFrameLocks noGrp="1"/>
          </p:cNvGraphicFramePr>
          <p:nvPr>
            <p:extLst>
              <p:ext uri="{D42A27DB-BD31-4B8C-83A1-F6EECF244321}">
                <p14:modId xmlns:p14="http://schemas.microsoft.com/office/powerpoint/2010/main" val="4115474551"/>
              </p:ext>
            </p:extLst>
          </p:nvPr>
        </p:nvGraphicFramePr>
        <p:xfrm>
          <a:off x="2819401" y="108856"/>
          <a:ext cx="7456714" cy="6526856"/>
        </p:xfrm>
        <a:graphic>
          <a:graphicData uri="http://schemas.openxmlformats.org/drawingml/2006/table">
            <a:tbl>
              <a:tblPr firstRow="1" firstCol="1" bandRow="1">
                <a:tableStyleId>{46F890A9-2807-4EBB-B81D-B2AA78EC7F39}</a:tableStyleId>
              </a:tblPr>
              <a:tblGrid>
                <a:gridCol w="1220480">
                  <a:extLst>
                    <a:ext uri="{9D8B030D-6E8A-4147-A177-3AD203B41FA5}">
                      <a16:colId xmlns:a16="http://schemas.microsoft.com/office/drawing/2014/main" val="3121006423"/>
                    </a:ext>
                  </a:extLst>
                </a:gridCol>
                <a:gridCol w="1986864">
                  <a:extLst>
                    <a:ext uri="{9D8B030D-6E8A-4147-A177-3AD203B41FA5}">
                      <a16:colId xmlns:a16="http://schemas.microsoft.com/office/drawing/2014/main" val="3284386624"/>
                    </a:ext>
                  </a:extLst>
                </a:gridCol>
                <a:gridCol w="938462">
                  <a:extLst>
                    <a:ext uri="{9D8B030D-6E8A-4147-A177-3AD203B41FA5}">
                      <a16:colId xmlns:a16="http://schemas.microsoft.com/office/drawing/2014/main" val="3451707421"/>
                    </a:ext>
                  </a:extLst>
                </a:gridCol>
                <a:gridCol w="938462">
                  <a:extLst>
                    <a:ext uri="{9D8B030D-6E8A-4147-A177-3AD203B41FA5}">
                      <a16:colId xmlns:a16="http://schemas.microsoft.com/office/drawing/2014/main" val="3820370830"/>
                    </a:ext>
                  </a:extLst>
                </a:gridCol>
                <a:gridCol w="1433984">
                  <a:extLst>
                    <a:ext uri="{9D8B030D-6E8A-4147-A177-3AD203B41FA5}">
                      <a16:colId xmlns:a16="http://schemas.microsoft.com/office/drawing/2014/main" val="842177043"/>
                    </a:ext>
                  </a:extLst>
                </a:gridCol>
                <a:gridCol w="938462">
                  <a:extLst>
                    <a:ext uri="{9D8B030D-6E8A-4147-A177-3AD203B41FA5}">
                      <a16:colId xmlns:a16="http://schemas.microsoft.com/office/drawing/2014/main" val="1440915551"/>
                    </a:ext>
                  </a:extLst>
                </a:gridCol>
              </a:tblGrid>
              <a:tr h="535881">
                <a:tc>
                  <a:txBody>
                    <a:bodyPr/>
                    <a:lstStyle/>
                    <a:p>
                      <a:pPr marL="0" marR="0" algn="ctr">
                        <a:lnSpc>
                          <a:spcPct val="107000"/>
                        </a:lnSpc>
                        <a:spcAft>
                          <a:spcPts val="800"/>
                        </a:spcAft>
                      </a:pPr>
                      <a:r>
                        <a:rPr lang="en-IN" sz="1800" kern="0">
                          <a:effectLst/>
                        </a:rPr>
                        <a:t>Date_&amp;_Time2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dirty="0">
                          <a:effectLst/>
                        </a:rPr>
                        <a:t>01-Jan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dirty="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5263190"/>
                  </a:ext>
                </a:extLst>
              </a:tr>
              <a:tr h="262038">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79651077"/>
                  </a:ext>
                </a:extLst>
              </a:tr>
              <a:tr h="535881">
                <a:tc>
                  <a:txBody>
                    <a:bodyPr/>
                    <a:lstStyle/>
                    <a:p>
                      <a:pPr marL="0" marR="0" algn="ctr">
                        <a:lnSpc>
                          <a:spcPct val="107000"/>
                        </a:lnSpc>
                        <a:spcAft>
                          <a:spcPts val="800"/>
                        </a:spcAft>
                      </a:pPr>
                      <a:r>
                        <a:rPr lang="en-IN" sz="1800" kern="0">
                          <a:effectLst/>
                        </a:rPr>
                        <a:t>Row Labels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Sum of Call_Seconds (s)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784133282"/>
                  </a:ext>
                </a:extLst>
              </a:tr>
              <a:tr h="262038">
                <a:tc>
                  <a:txBody>
                    <a:bodyPr/>
                    <a:lstStyle/>
                    <a:p>
                      <a:pPr marL="0" marR="0" algn="ctr">
                        <a:lnSpc>
                          <a:spcPct val="107000"/>
                        </a:lnSpc>
                        <a:spcAft>
                          <a:spcPts val="800"/>
                        </a:spcAft>
                      </a:pPr>
                      <a:r>
                        <a:rPr lang="en-IN" sz="1800" kern="0">
                          <a:effectLst/>
                        </a:rPr>
                        <a:t>09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35313.00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188.0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 Per one day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65120617"/>
                  </a:ext>
                </a:extLst>
              </a:tr>
              <a:tr h="535881">
                <a:tc>
                  <a:txBody>
                    <a:bodyPr/>
                    <a:lstStyle/>
                    <a:p>
                      <a:pPr marL="0" marR="0" algn="ctr">
                        <a:lnSpc>
                          <a:spcPct val="107000"/>
                        </a:lnSpc>
                        <a:spcAft>
                          <a:spcPts val="800"/>
                        </a:spcAft>
                      </a:pPr>
                      <a:r>
                        <a:rPr lang="en-IN" sz="1800" kern="0">
                          <a:effectLst/>
                        </a:rPr>
                        <a:t>10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53087.00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38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As mentioned, 60%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9942913"/>
                  </a:ext>
                </a:extLst>
              </a:tr>
              <a:tr h="261682">
                <a:tc>
                  <a:txBody>
                    <a:bodyPr/>
                    <a:lstStyle/>
                    <a:p>
                      <a:pPr marL="0" marR="0" algn="ctr">
                        <a:lnSpc>
                          <a:spcPct val="107000"/>
                        </a:lnSpc>
                        <a:spcAft>
                          <a:spcPts val="800"/>
                        </a:spcAft>
                      </a:pPr>
                      <a:r>
                        <a:rPr lang="en-IN" sz="1800" kern="0">
                          <a:effectLst/>
                        </a:rPr>
                        <a:t>11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67751.00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So</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60%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38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29840982"/>
                  </a:ext>
                </a:extLst>
              </a:tr>
              <a:tr h="810080">
                <a:tc>
                  <a:txBody>
                    <a:bodyPr/>
                    <a:lstStyle/>
                    <a:p>
                      <a:pPr marL="0" marR="0" algn="ctr">
                        <a:lnSpc>
                          <a:spcPct val="107000"/>
                        </a:lnSpc>
                        <a:spcAft>
                          <a:spcPts val="800"/>
                        </a:spcAft>
                      </a:pPr>
                      <a:r>
                        <a:rPr lang="en-IN" sz="1800" kern="0">
                          <a:effectLst/>
                        </a:rPr>
                        <a:t>12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72680.00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90%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57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 Total agent req</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29255113"/>
                  </a:ext>
                </a:extLst>
              </a:tr>
              <a:tr h="262038">
                <a:tc>
                  <a:txBody>
                    <a:bodyPr/>
                    <a:lstStyle/>
                    <a:p>
                      <a:pPr marL="0" marR="0" algn="ctr">
                        <a:lnSpc>
                          <a:spcPct val="107000"/>
                        </a:lnSpc>
                        <a:spcAft>
                          <a:spcPts val="800"/>
                        </a:spcAft>
                      </a:pPr>
                      <a:r>
                        <a:rPr lang="en-IN" sz="1800" kern="0">
                          <a:effectLst/>
                        </a:rPr>
                        <a:t>13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dirty="0">
                          <a:effectLst/>
                        </a:rPr>
                        <a:t>59693.00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18800180"/>
                  </a:ext>
                </a:extLst>
              </a:tr>
              <a:tr h="262038">
                <a:tc>
                  <a:txBody>
                    <a:bodyPr/>
                    <a:lstStyle/>
                    <a:p>
                      <a:pPr marL="0" marR="0" algn="ctr">
                        <a:lnSpc>
                          <a:spcPct val="107000"/>
                        </a:lnSpc>
                        <a:spcAft>
                          <a:spcPts val="800"/>
                        </a:spcAft>
                      </a:pPr>
                      <a:r>
                        <a:rPr lang="en-IN" sz="1800" kern="0">
                          <a:effectLst/>
                        </a:rPr>
                        <a:t>14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76137.00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61138174"/>
                  </a:ext>
                </a:extLst>
              </a:tr>
              <a:tr h="262038">
                <a:tc>
                  <a:txBody>
                    <a:bodyPr/>
                    <a:lstStyle/>
                    <a:p>
                      <a:pPr marL="0" marR="0" algn="ctr">
                        <a:lnSpc>
                          <a:spcPct val="107000"/>
                        </a:lnSpc>
                        <a:spcAft>
                          <a:spcPts val="800"/>
                        </a:spcAft>
                      </a:pPr>
                      <a:r>
                        <a:rPr lang="en-IN" sz="1800" kern="0">
                          <a:effectLst/>
                        </a:rPr>
                        <a:t>15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65689.00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328801867"/>
                  </a:ext>
                </a:extLst>
              </a:tr>
              <a:tr h="262038">
                <a:tc>
                  <a:txBody>
                    <a:bodyPr/>
                    <a:lstStyle/>
                    <a:p>
                      <a:pPr marL="0" marR="0" algn="ctr">
                        <a:lnSpc>
                          <a:spcPct val="107000"/>
                        </a:lnSpc>
                        <a:spcAft>
                          <a:spcPts val="800"/>
                        </a:spcAft>
                      </a:pPr>
                      <a:r>
                        <a:rPr lang="en-IN" sz="1800" kern="0">
                          <a:effectLst/>
                        </a:rPr>
                        <a:t>16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59464.00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08164649"/>
                  </a:ext>
                </a:extLst>
              </a:tr>
              <a:tr h="262038">
                <a:tc>
                  <a:txBody>
                    <a:bodyPr/>
                    <a:lstStyle/>
                    <a:p>
                      <a:pPr marL="0" marR="0" algn="ctr">
                        <a:lnSpc>
                          <a:spcPct val="107000"/>
                        </a:lnSpc>
                        <a:spcAft>
                          <a:spcPts val="800"/>
                        </a:spcAft>
                      </a:pPr>
                      <a:r>
                        <a:rPr lang="en-IN" sz="1800" kern="0">
                          <a:effectLst/>
                        </a:rPr>
                        <a:t>17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68155.00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61980174"/>
                  </a:ext>
                </a:extLst>
              </a:tr>
              <a:tr h="262038">
                <a:tc>
                  <a:txBody>
                    <a:bodyPr/>
                    <a:lstStyle/>
                    <a:p>
                      <a:pPr marL="0" marR="0" algn="ctr">
                        <a:lnSpc>
                          <a:spcPct val="107000"/>
                        </a:lnSpc>
                        <a:spcAft>
                          <a:spcPts val="800"/>
                        </a:spcAft>
                      </a:pPr>
                      <a:r>
                        <a:rPr lang="en-IN" sz="1800" kern="0">
                          <a:effectLst/>
                        </a:rPr>
                        <a:t>18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53096.00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41565689"/>
                  </a:ext>
                </a:extLst>
              </a:tr>
              <a:tr h="262038">
                <a:tc>
                  <a:txBody>
                    <a:bodyPr/>
                    <a:lstStyle/>
                    <a:p>
                      <a:pPr marL="0" marR="0" algn="ctr">
                        <a:lnSpc>
                          <a:spcPct val="107000"/>
                        </a:lnSpc>
                        <a:spcAft>
                          <a:spcPts val="800"/>
                        </a:spcAft>
                      </a:pPr>
                      <a:r>
                        <a:rPr lang="en-IN" sz="1800" kern="0">
                          <a:effectLst/>
                        </a:rPr>
                        <a:t>19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40141.00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56226038"/>
                  </a:ext>
                </a:extLst>
              </a:tr>
              <a:tr h="262038">
                <a:tc>
                  <a:txBody>
                    <a:bodyPr/>
                    <a:lstStyle/>
                    <a:p>
                      <a:pPr marL="0" marR="0" algn="ctr">
                        <a:lnSpc>
                          <a:spcPct val="107000"/>
                        </a:lnSpc>
                        <a:spcAft>
                          <a:spcPts val="800"/>
                        </a:spcAft>
                      </a:pPr>
                      <a:r>
                        <a:rPr lang="en-IN" sz="1800" kern="0">
                          <a:effectLst/>
                        </a:rPr>
                        <a:t>20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25281.00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2061333"/>
                  </a:ext>
                </a:extLst>
              </a:tr>
              <a:tr h="262038">
                <a:tc>
                  <a:txBody>
                    <a:bodyPr/>
                    <a:lstStyle/>
                    <a:p>
                      <a:pPr marL="0" marR="0" algn="ctr">
                        <a:lnSpc>
                          <a:spcPct val="107000"/>
                        </a:lnSpc>
                        <a:spcAft>
                          <a:spcPts val="800"/>
                        </a:spcAft>
                      </a:pPr>
                      <a:r>
                        <a:rPr lang="en-IN" sz="1800" kern="0">
                          <a:effectLst/>
                        </a:rPr>
                        <a:t>21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177.00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02840460"/>
                  </a:ext>
                </a:extLst>
              </a:tr>
              <a:tr h="262038">
                <a:tc>
                  <a:txBody>
                    <a:bodyPr/>
                    <a:lstStyle/>
                    <a:p>
                      <a:pPr marL="0" marR="0" algn="ctr">
                        <a:lnSpc>
                          <a:spcPct val="107000"/>
                        </a:lnSpc>
                        <a:spcAft>
                          <a:spcPts val="800"/>
                        </a:spcAft>
                      </a:pPr>
                      <a:r>
                        <a:rPr lang="en-IN" sz="1800" kern="0">
                          <a:effectLst/>
                        </a:rPr>
                        <a:t>Grand Total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algn="ctr">
                        <a:lnSpc>
                          <a:spcPct val="107000"/>
                        </a:lnSpc>
                        <a:spcAft>
                          <a:spcPts val="800"/>
                        </a:spcAft>
                      </a:pPr>
                      <a:r>
                        <a:rPr lang="en-IN" sz="1800" kern="0">
                          <a:effectLst/>
                        </a:rPr>
                        <a:t>676664.00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pPr>
                      <a:endParaRPr lang="en-IN" sz="1800" kern="100" dirty="0">
                        <a:effectLst/>
                        <a:latin typeface="Calibri" panose="020F0502020204030204" pitchFamily="34" charset="0"/>
                        <a:cs typeface="Times New Roman" panose="02020603050405020304" pitchFamily="18" charset="0"/>
                      </a:endParaRPr>
                    </a:p>
                  </a:txBody>
                  <a:tcPr marL="56418" marR="5641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013102533"/>
                  </a:ext>
                </a:extLst>
              </a:tr>
            </a:tbl>
          </a:graphicData>
        </a:graphic>
      </p:graphicFrame>
    </p:spTree>
    <p:extLst>
      <p:ext uri="{BB962C8B-B14F-4D97-AF65-F5344CB8AC3E}">
        <p14:creationId xmlns:p14="http://schemas.microsoft.com/office/powerpoint/2010/main" val="3725814779"/>
      </p:ext>
    </p:extLst>
  </p:cSld>
  <p:clrMapOvr>
    <a:masterClrMapping/>
  </p:clrMapOvr>
  <mc:AlternateContent xmlns:mc="http://schemas.openxmlformats.org/markup-compatibility/2006" xmlns:p15="http://schemas.microsoft.com/office/powerpoint/2012/main">
    <mc:Choice Requires="p15">
      <p:transition advTm="43651">
        <p15:prstTrans prst="prestige"/>
      </p:transition>
    </mc:Choice>
    <mc:Fallback xmlns="">
      <p:transition advTm="4365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EBA32-EB1D-EC84-FF84-AC9671C27558}"/>
              </a:ext>
            </a:extLst>
          </p:cNvPr>
          <p:cNvSpPr txBox="1"/>
          <p:nvPr/>
        </p:nvSpPr>
        <p:spPr>
          <a:xfrm>
            <a:off x="0" y="2796679"/>
            <a:ext cx="12192000" cy="1454950"/>
          </a:xfrm>
          <a:prstGeom prst="rect">
            <a:avLst/>
          </a:prstGeom>
          <a:solidFill>
            <a:schemeClr val="accent6">
              <a:lumMod val="75000"/>
            </a:schemeClr>
          </a:solidFill>
        </p:spPr>
        <p:txBody>
          <a:bodyPr wrap="square">
            <a:spAutoFit/>
          </a:bodyPr>
          <a:lstStyle/>
          <a:p>
            <a:pPr marL="342900" marR="0" lvl="0" indent="-342900">
              <a:lnSpc>
                <a:spcPct val="107000"/>
              </a:lnSpc>
              <a:spcAft>
                <a:spcPts val="800"/>
              </a:spcAft>
              <a:buFont typeface="Symbol" panose="05050102010706020507" pitchFamily="18" charset="2"/>
              <a:buChar char=""/>
            </a:pPr>
            <a:r>
              <a:rPr lang="en-US" sz="2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Total agent required are </a:t>
            </a:r>
            <a:r>
              <a:rPr lang="en-US" sz="28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57 </a:t>
            </a:r>
            <a:r>
              <a:rPr lang="en-US" sz="2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and the </a:t>
            </a:r>
            <a:r>
              <a:rPr lang="en-IN" sz="28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minimum number of agents</a:t>
            </a:r>
            <a:r>
              <a:rPr lang="en-IN" sz="2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required in each time bucket to ensure that at least 90 out of 100 calls are answered are also shown by the table</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9099033"/>
      </p:ext>
    </p:extLst>
  </p:cSld>
  <p:clrMapOvr>
    <a:masterClrMapping/>
  </p:clrMapOvr>
  <mc:AlternateContent xmlns:mc="http://schemas.openxmlformats.org/markup-compatibility/2006" xmlns:p14="http://schemas.microsoft.com/office/powerpoint/2010/main">
    <mc:Choice Requires="p14">
      <p:transition advTm="2258">
        <p14:shred/>
      </p:transition>
    </mc:Choice>
    <mc:Fallback xmlns="">
      <p:transition advTm="225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8D4A1-F215-37BC-C0E5-F7D07F8F0B94}"/>
              </a:ext>
            </a:extLst>
          </p:cNvPr>
          <p:cNvSpPr txBox="1"/>
          <p:nvPr/>
        </p:nvSpPr>
        <p:spPr>
          <a:xfrm>
            <a:off x="87085" y="2066407"/>
            <a:ext cx="12006944" cy="18090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scene3d>
              <a:camera prst="orthographicFront"/>
              <a:lightRig rig="soft" dir="t">
                <a:rot lat="0" lon="0" rev="15600000"/>
              </a:lightRig>
            </a:scene3d>
            <a:sp3d extrusionH="57150" prstMaterial="softEdge">
              <a:bevelT w="25400" h="38100"/>
            </a:sp3d>
          </a:bodyPr>
          <a:lstStyle/>
          <a:p>
            <a:pPr marL="0" marR="0">
              <a:spcBef>
                <a:spcPts val="1570"/>
              </a:spcBef>
            </a:pPr>
            <a:r>
              <a:rPr lang="en-IN" sz="2400" b="1" dirty="0">
                <a:ln/>
                <a:solidFill>
                  <a:schemeClr val="accent4"/>
                </a:solidFill>
                <a:latin typeface="Bahnschrift SemiBold" panose="020B0502040204020203" pitchFamily="34" charset="0"/>
                <a:ea typeface="Roboto" panose="02000000000000000000" pitchFamily="2" charset="0"/>
                <a:cs typeface="Calibri" panose="020F0502020204030204" pitchFamily="34" charset="0"/>
              </a:rPr>
              <a:t>NIGHT SHIFT MANPOWER PLANNING: </a:t>
            </a:r>
            <a:endParaRPr lang="en-IN" sz="2400" b="1" dirty="0">
              <a:ln/>
              <a:solidFill>
                <a:schemeClr val="accent4"/>
              </a:solidFill>
              <a:latin typeface="Roboto" panose="02000000000000000000" pitchFamily="2" charset="0"/>
              <a:ea typeface="Roboto" panose="02000000000000000000" pitchFamily="2" charset="0"/>
              <a:cs typeface="Roboto" panose="02000000000000000000" pitchFamily="2" charset="0"/>
            </a:endParaRPr>
          </a:p>
          <a:p>
            <a:pPr marL="63500" marR="0">
              <a:spcBef>
                <a:spcPts val="1570"/>
              </a:spcBef>
            </a:pPr>
            <a:r>
              <a:rPr lang="en-IN" sz="2400" b="1" dirty="0">
                <a:ln/>
                <a:solidFill>
                  <a:schemeClr val="accent4"/>
                </a:solidFill>
                <a:latin typeface="Bahnschrift SemiBold" panose="020B0502040204020203" pitchFamily="34" charset="0"/>
                <a:ea typeface="Roboto" panose="02000000000000000000" pitchFamily="2" charset="0"/>
                <a:cs typeface="Calibri" panose="020F0502020204030204" pitchFamily="34" charset="0"/>
              </a:rPr>
              <a:t> </a:t>
            </a:r>
            <a:endParaRPr lang="en-IN" sz="2400" b="1" dirty="0">
              <a:ln/>
              <a:solidFill>
                <a:schemeClr val="accent4"/>
              </a:solidFill>
              <a:latin typeface="Roboto" panose="02000000000000000000" pitchFamily="2" charset="0"/>
              <a:ea typeface="Roboto" panose="02000000000000000000" pitchFamily="2" charset="0"/>
              <a:cs typeface="Roboto" panose="02000000000000000000" pitchFamily="2" charset="0"/>
            </a:endParaRPr>
          </a:p>
          <a:p>
            <a:pPr marL="0" marR="0">
              <a:lnSpc>
                <a:spcPct val="107000"/>
              </a:lnSpc>
              <a:spcAft>
                <a:spcPts val="800"/>
              </a:spcAft>
            </a:pPr>
            <a:r>
              <a:rPr lang="en-IN" sz="2400" b="1" kern="0" dirty="0">
                <a:ln/>
                <a:solidFill>
                  <a:schemeClr val="accent4"/>
                </a:solidFill>
                <a:latin typeface="Calibri" panose="020F0502020204030204" pitchFamily="34" charset="0"/>
                <a:ea typeface="Roboto" panose="02000000000000000000" pitchFamily="2" charset="0"/>
                <a:cs typeface="Calibri" panose="020F0502020204030204" pitchFamily="34" charset="0"/>
              </a:rPr>
              <a:t>Your Task: Propose a manpower plan for each time bucket throughout the day, keeping the maximum abandon rate at 10%.</a:t>
            </a:r>
            <a:endParaRPr lang="en-IN" sz="2400" b="1" kern="100" dirty="0">
              <a:ln/>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3468092"/>
      </p:ext>
    </p:extLst>
  </p:cSld>
  <p:clrMapOvr>
    <a:masterClrMapping/>
  </p:clrMapOvr>
  <mc:AlternateContent xmlns:mc="http://schemas.openxmlformats.org/markup-compatibility/2006" xmlns:p15="http://schemas.microsoft.com/office/powerpoint/2012/main">
    <mc:Choice Requires="p15">
      <p:transition advTm="11068">
        <p15:prstTrans prst="origami"/>
      </p:transition>
    </mc:Choice>
    <mc:Fallback xmlns="">
      <p:transition advTm="1106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675145-E772-28F9-B96C-19D0DD25C084}"/>
              </a:ext>
            </a:extLst>
          </p:cNvPr>
          <p:cNvSpPr txBox="1"/>
          <p:nvPr/>
        </p:nvSpPr>
        <p:spPr>
          <a:xfrm>
            <a:off x="0" y="1785258"/>
            <a:ext cx="12028714" cy="1990288"/>
          </a:xfrm>
          <a:prstGeom prst="rect">
            <a:avLst/>
          </a:prstGeom>
          <a:noFill/>
        </p:spPr>
        <p:txBody>
          <a:bodyPr wrap="square">
            <a:spAutoFit/>
          </a:bodyPr>
          <a:lstStyle/>
          <a:p>
            <a:pPr marL="63500" marR="0" algn="just">
              <a:spcBef>
                <a:spcPts val="1570"/>
              </a:spcBef>
            </a:pPr>
            <a:r>
              <a:rPr lang="en-US" sz="2000" b="1" dirty="0">
                <a:effectLst/>
                <a:latin typeface="Bahnschrift SemiBold" panose="020B0502040204020203" pitchFamily="34" charset="0"/>
                <a:ea typeface="Roboto" panose="02000000000000000000" pitchFamily="2" charset="0"/>
                <a:cs typeface="Roboto" panose="02000000000000000000" pitchFamily="2" charset="0"/>
              </a:rPr>
              <a:t>PROJECT DESCRIPTION</a:t>
            </a:r>
            <a:r>
              <a:rPr lang="en-US" sz="2000" b="1" dirty="0">
                <a:effectLst/>
                <a:latin typeface="Roboto" panose="02000000000000000000" pitchFamily="2" charset="0"/>
                <a:ea typeface="Roboto" panose="02000000000000000000" pitchFamily="2" charset="0"/>
                <a:cs typeface="Roboto" panose="02000000000000000000" pitchFamily="2" charset="0"/>
              </a:rPr>
              <a:t>:</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1570"/>
              </a:spcBef>
              <a:buFont typeface="Symbol" panose="05050102010706020507" pitchFamily="18" charset="2"/>
              <a:buChar char=""/>
            </a:pP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In this project, we will move into the world of Customer Experience (CX) analytics, specifically focusing on the inbound calling team of a company. A dataset that spans 23 days and includes various details such as the agent's name and ID, the queue time (how long a customer had to wait before connecting with an agent), the time of the call, the duration of the call, and the call status (whether it was abandoned, answered, or transferred) is provided to us. </a:t>
            </a:r>
            <a:r>
              <a:rPr lang="en-IN"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 The goal is to attract, engage, and delight customers, turning them into loyal advocates for the business.</a:t>
            </a:r>
            <a:endParaRPr lang="en-IN" sz="1600" dirty="0">
              <a:effectLst/>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9AB3674B-5948-D1D3-542B-1B5A8D2DA06B}"/>
              </a:ext>
            </a:extLst>
          </p:cNvPr>
          <p:cNvSpPr txBox="1"/>
          <p:nvPr/>
        </p:nvSpPr>
        <p:spPr>
          <a:xfrm>
            <a:off x="0" y="3971803"/>
            <a:ext cx="11517087" cy="2127057"/>
          </a:xfrm>
          <a:prstGeom prst="rect">
            <a:avLst/>
          </a:prstGeom>
          <a:noFill/>
        </p:spPr>
        <p:txBody>
          <a:bodyPr wrap="square">
            <a:spAutoFit/>
          </a:bodyPr>
          <a:lstStyle/>
          <a:p>
            <a:pPr marL="63500" marR="0">
              <a:lnSpc>
                <a:spcPct val="105000"/>
              </a:lnSpc>
              <a:spcBef>
                <a:spcPts val="1575"/>
              </a:spcBef>
            </a:pPr>
            <a:r>
              <a:rPr lang="en-US" sz="2000" b="1" dirty="0">
                <a:effectLst/>
                <a:latin typeface="Bahnschrift SemiBold" panose="020B0502040204020203" pitchFamily="34" charset="0"/>
                <a:ea typeface="Roboto" panose="02000000000000000000" pitchFamily="2" charset="0"/>
                <a:cs typeface="Roboto" panose="02000000000000000000" pitchFamily="2" charset="0"/>
              </a:rPr>
              <a:t>APPROACH</a:t>
            </a:r>
            <a:r>
              <a:rPr lang="en-US" sz="2000" b="1" dirty="0">
                <a:effectLst/>
                <a:latin typeface="Roboto" panose="02000000000000000000" pitchFamily="2" charset="0"/>
                <a:ea typeface="Roboto" panose="02000000000000000000" pitchFamily="2" charset="0"/>
                <a:cs typeface="Roboto" panose="02000000000000000000" pitchFamily="2" charset="0"/>
              </a:rPr>
              <a:t>:</a:t>
            </a:r>
            <a:r>
              <a:rPr lang="en-US" sz="2400" b="1" dirty="0">
                <a:effectLst/>
                <a:latin typeface="Roboto" panose="02000000000000000000" pitchFamily="2" charset="0"/>
                <a:ea typeface="Roboto" panose="02000000000000000000" pitchFamily="2" charset="0"/>
                <a:cs typeface="Roboto" panose="02000000000000000000" pitchFamily="2" charset="0"/>
              </a:rPr>
              <a:t> </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nSpc>
                <a:spcPct val="105000"/>
              </a:lnSpc>
              <a:spcBef>
                <a:spcPts val="1575"/>
              </a:spcBef>
              <a:buFont typeface="Symbol" panose="05050102010706020507" pitchFamily="18" charset="2"/>
              <a:buChar char=""/>
            </a:pP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To perform the project a systematic approach was followed. A dataset having relevant information on agent's name and ID, the queue time,</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the time of the call, the duration of the call, and the call status was downloaded. Microsoft</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Excel</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2021</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was</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selected</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as</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the</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primary</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tool</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for</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data analysis due to its versatility and robust capabilities in handling tabular data. There are N/A in the dataset but as per the tasks those data columns are not required so they remain there in the dataset which will not affect our analysis.</a:t>
            </a:r>
            <a:endParaRPr lang="en-IN" sz="160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74026522"/>
      </p:ext>
    </p:extLst>
  </p:cSld>
  <p:clrMapOvr>
    <a:masterClrMapping/>
  </p:clrMapOvr>
  <mc:AlternateContent xmlns:mc="http://schemas.openxmlformats.org/markup-compatibility/2006" xmlns:p14="http://schemas.microsoft.com/office/powerpoint/2010/main">
    <mc:Choice Requires="p14">
      <p:transition advTm="61876">
        <p14:reveal/>
      </p:transition>
    </mc:Choice>
    <mc:Fallback xmlns="">
      <p:transition advTm="6187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25D0BB7-D70A-D732-3A35-D387E9EC8EBA}"/>
              </a:ext>
            </a:extLst>
          </p:cNvPr>
          <p:cNvGraphicFramePr>
            <a:graphicFrameLocks noGrp="1"/>
          </p:cNvGraphicFramePr>
          <p:nvPr>
            <p:extLst>
              <p:ext uri="{D42A27DB-BD31-4B8C-83A1-F6EECF244321}">
                <p14:modId xmlns:p14="http://schemas.microsoft.com/office/powerpoint/2010/main" val="3585869280"/>
              </p:ext>
            </p:extLst>
          </p:nvPr>
        </p:nvGraphicFramePr>
        <p:xfrm>
          <a:off x="1143000" y="693275"/>
          <a:ext cx="9557657" cy="5685744"/>
        </p:xfrm>
        <a:graphic>
          <a:graphicData uri="http://schemas.openxmlformats.org/drawingml/2006/table">
            <a:tbl>
              <a:tblPr firstRow="1" firstCol="1" bandRow="1">
                <a:tableStyleId>{5C22544A-7EE6-4342-B048-85BDC9FD1C3A}</a:tableStyleId>
              </a:tblPr>
              <a:tblGrid>
                <a:gridCol w="2556674">
                  <a:extLst>
                    <a:ext uri="{9D8B030D-6E8A-4147-A177-3AD203B41FA5}">
                      <a16:colId xmlns:a16="http://schemas.microsoft.com/office/drawing/2014/main" val="588931491"/>
                    </a:ext>
                  </a:extLst>
                </a:gridCol>
                <a:gridCol w="2198261">
                  <a:extLst>
                    <a:ext uri="{9D8B030D-6E8A-4147-A177-3AD203B41FA5}">
                      <a16:colId xmlns:a16="http://schemas.microsoft.com/office/drawing/2014/main" val="2572769323"/>
                    </a:ext>
                  </a:extLst>
                </a:gridCol>
                <a:gridCol w="1338072">
                  <a:extLst>
                    <a:ext uri="{9D8B030D-6E8A-4147-A177-3AD203B41FA5}">
                      <a16:colId xmlns:a16="http://schemas.microsoft.com/office/drawing/2014/main" val="704886272"/>
                    </a:ext>
                  </a:extLst>
                </a:gridCol>
                <a:gridCol w="1075237">
                  <a:extLst>
                    <a:ext uri="{9D8B030D-6E8A-4147-A177-3AD203B41FA5}">
                      <a16:colId xmlns:a16="http://schemas.microsoft.com/office/drawing/2014/main" val="3056397156"/>
                    </a:ext>
                  </a:extLst>
                </a:gridCol>
                <a:gridCol w="2389413">
                  <a:extLst>
                    <a:ext uri="{9D8B030D-6E8A-4147-A177-3AD203B41FA5}">
                      <a16:colId xmlns:a16="http://schemas.microsoft.com/office/drawing/2014/main" val="1288156981"/>
                    </a:ext>
                  </a:extLst>
                </a:gridCol>
              </a:tblGrid>
              <a:tr h="227688">
                <a:tc>
                  <a:txBody>
                    <a:bodyPr/>
                    <a:lstStyle/>
                    <a:p>
                      <a:pPr marL="0" marR="0" algn="ctr">
                        <a:lnSpc>
                          <a:spcPct val="107000"/>
                        </a:lnSpc>
                        <a:spcAft>
                          <a:spcPts val="800"/>
                        </a:spcAft>
                      </a:pPr>
                      <a:r>
                        <a:rPr lang="en-IN" sz="1400" kern="0" dirty="0">
                          <a:effectLst/>
                        </a:rPr>
                        <a:t>Count of </a:t>
                      </a:r>
                      <a:r>
                        <a:rPr lang="en-IN" sz="1400" kern="0" dirty="0" err="1">
                          <a:effectLst/>
                        </a:rPr>
                        <a:t>Call_Status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Column Labels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83043732"/>
                  </a:ext>
                </a:extLst>
              </a:tr>
              <a:tr h="227688">
                <a:tc>
                  <a:txBody>
                    <a:bodyPr/>
                    <a:lstStyle/>
                    <a:p>
                      <a:pPr marL="0" marR="0" algn="ctr">
                        <a:lnSpc>
                          <a:spcPct val="107000"/>
                        </a:lnSpc>
                        <a:spcAft>
                          <a:spcPts val="800"/>
                        </a:spcAft>
                      </a:pPr>
                      <a:r>
                        <a:rPr lang="en-IN" sz="1400" kern="0" dirty="0">
                          <a:effectLst/>
                        </a:rPr>
                        <a:t>Row Labels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abandon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answered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transfer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Grand Total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54858120"/>
                  </a:ext>
                </a:extLst>
              </a:tr>
              <a:tr h="207954">
                <a:tc>
                  <a:txBody>
                    <a:bodyPr/>
                    <a:lstStyle/>
                    <a:p>
                      <a:pPr marL="0" marR="0" algn="ctr">
                        <a:lnSpc>
                          <a:spcPct val="107000"/>
                        </a:lnSpc>
                        <a:spcAft>
                          <a:spcPts val="800"/>
                        </a:spcAft>
                      </a:pPr>
                      <a:r>
                        <a:rPr lang="en-IN" sz="1400" kern="0" dirty="0">
                          <a:effectLst/>
                        </a:rPr>
                        <a:t>01-Jan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684</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3883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77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4644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62828620"/>
                  </a:ext>
                </a:extLst>
              </a:tr>
              <a:tr h="207954">
                <a:tc>
                  <a:txBody>
                    <a:bodyPr/>
                    <a:lstStyle/>
                    <a:p>
                      <a:pPr marL="0" marR="0" algn="ctr">
                        <a:lnSpc>
                          <a:spcPct val="107000"/>
                        </a:lnSpc>
                        <a:spcAft>
                          <a:spcPts val="800"/>
                        </a:spcAft>
                      </a:pPr>
                      <a:r>
                        <a:rPr lang="en-IN" sz="1400" kern="0">
                          <a:effectLst/>
                        </a:rPr>
                        <a:t>02-Jan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356</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2935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60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3351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06213423"/>
                  </a:ext>
                </a:extLst>
              </a:tr>
              <a:tr h="207954">
                <a:tc>
                  <a:txBody>
                    <a:bodyPr/>
                    <a:lstStyle/>
                    <a:p>
                      <a:pPr marL="0" marR="0" algn="ctr">
                        <a:lnSpc>
                          <a:spcPct val="107000"/>
                        </a:lnSpc>
                        <a:spcAft>
                          <a:spcPts val="800"/>
                        </a:spcAft>
                      </a:pPr>
                      <a:r>
                        <a:rPr lang="en-IN" sz="1400" kern="0" dirty="0">
                          <a:effectLst/>
                        </a:rPr>
                        <a:t>03-Jan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599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4079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4789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108455452"/>
                  </a:ext>
                </a:extLst>
              </a:tr>
              <a:tr h="207954">
                <a:tc>
                  <a:txBody>
                    <a:bodyPr/>
                    <a:lstStyle/>
                    <a:p>
                      <a:pPr marL="0" marR="0" algn="ctr">
                        <a:lnSpc>
                          <a:spcPct val="107000"/>
                        </a:lnSpc>
                        <a:spcAft>
                          <a:spcPts val="800"/>
                        </a:spcAft>
                      </a:pPr>
                      <a:r>
                        <a:rPr lang="en-IN" sz="1400" kern="0">
                          <a:effectLst/>
                        </a:rPr>
                        <a:t>04-Jan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595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4404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5113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50486953"/>
                  </a:ext>
                </a:extLst>
              </a:tr>
              <a:tr h="207954">
                <a:tc>
                  <a:txBody>
                    <a:bodyPr/>
                    <a:lstStyle/>
                    <a:p>
                      <a:pPr marL="0" marR="0" algn="ctr">
                        <a:lnSpc>
                          <a:spcPct val="107000"/>
                        </a:lnSpc>
                        <a:spcAft>
                          <a:spcPts val="800"/>
                        </a:spcAft>
                      </a:pPr>
                      <a:r>
                        <a:rPr lang="en-IN" sz="1400" kern="0" dirty="0">
                          <a:effectLst/>
                        </a:rPr>
                        <a:t>05-Jan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536</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4140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4790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22605598"/>
                  </a:ext>
                </a:extLst>
              </a:tr>
              <a:tr h="207954">
                <a:tc>
                  <a:txBody>
                    <a:bodyPr/>
                    <a:lstStyle/>
                    <a:p>
                      <a:pPr marL="0" marR="0" algn="ctr">
                        <a:lnSpc>
                          <a:spcPct val="107000"/>
                        </a:lnSpc>
                        <a:spcAft>
                          <a:spcPts val="800"/>
                        </a:spcAft>
                      </a:pPr>
                      <a:r>
                        <a:rPr lang="en-IN" sz="1400" kern="0">
                          <a:effectLst/>
                        </a:rPr>
                        <a:t>06-Jan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991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3875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85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4951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11907711"/>
                  </a:ext>
                </a:extLst>
              </a:tr>
              <a:tr h="207954">
                <a:tc>
                  <a:txBody>
                    <a:bodyPr/>
                    <a:lstStyle/>
                    <a:p>
                      <a:pPr marL="0" marR="0" algn="ctr">
                        <a:lnSpc>
                          <a:spcPct val="107000"/>
                        </a:lnSpc>
                        <a:spcAft>
                          <a:spcPts val="800"/>
                        </a:spcAft>
                      </a:pPr>
                      <a:r>
                        <a:rPr lang="en-IN" sz="1400" kern="0" dirty="0">
                          <a:effectLst/>
                        </a:rPr>
                        <a:t>07-Jan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1319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3587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4948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23132018"/>
                  </a:ext>
                </a:extLst>
              </a:tr>
              <a:tr h="207954">
                <a:tc>
                  <a:txBody>
                    <a:bodyPr/>
                    <a:lstStyle/>
                    <a:p>
                      <a:pPr marL="0" marR="0" algn="ctr">
                        <a:lnSpc>
                          <a:spcPct val="107000"/>
                        </a:lnSpc>
                        <a:spcAft>
                          <a:spcPts val="800"/>
                        </a:spcAft>
                      </a:pPr>
                      <a:r>
                        <a:rPr lang="en-IN" sz="1400" kern="0">
                          <a:effectLst/>
                        </a:rPr>
                        <a:t>08-Jan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1103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3519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4672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23143311"/>
                  </a:ext>
                </a:extLst>
              </a:tr>
              <a:tr h="207954">
                <a:tc>
                  <a:txBody>
                    <a:bodyPr/>
                    <a:lstStyle/>
                    <a:p>
                      <a:pPr marL="0" marR="0" algn="ctr">
                        <a:lnSpc>
                          <a:spcPct val="107000"/>
                        </a:lnSpc>
                        <a:spcAft>
                          <a:spcPts val="800"/>
                        </a:spcAft>
                      </a:pPr>
                      <a:r>
                        <a:rPr lang="en-IN" sz="1400" kern="0" dirty="0">
                          <a:effectLst/>
                        </a:rPr>
                        <a:t>09-Jan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962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2628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62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3652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43912637"/>
                  </a:ext>
                </a:extLst>
              </a:tr>
              <a:tr h="207954">
                <a:tc>
                  <a:txBody>
                    <a:bodyPr/>
                    <a:lstStyle/>
                    <a:p>
                      <a:pPr marL="0" marR="0" algn="ctr">
                        <a:lnSpc>
                          <a:spcPct val="107000"/>
                        </a:lnSpc>
                        <a:spcAft>
                          <a:spcPts val="800"/>
                        </a:spcAft>
                      </a:pPr>
                      <a:r>
                        <a:rPr lang="en-IN" sz="1400" kern="0">
                          <a:effectLst/>
                        </a:rPr>
                        <a:t>10-Jan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1212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3699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72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4983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202108839"/>
                  </a:ext>
                </a:extLst>
              </a:tr>
              <a:tr h="207954">
                <a:tc>
                  <a:txBody>
                    <a:bodyPr/>
                    <a:lstStyle/>
                    <a:p>
                      <a:pPr marL="0" marR="0" algn="ctr">
                        <a:lnSpc>
                          <a:spcPct val="107000"/>
                        </a:lnSpc>
                        <a:spcAft>
                          <a:spcPts val="800"/>
                        </a:spcAft>
                      </a:pPr>
                      <a:r>
                        <a:rPr lang="en-IN" sz="1400" kern="0">
                          <a:effectLst/>
                        </a:rPr>
                        <a:t>11-Jan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856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3695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86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4637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34767354"/>
                  </a:ext>
                </a:extLst>
              </a:tr>
              <a:tr h="207954">
                <a:tc>
                  <a:txBody>
                    <a:bodyPr/>
                    <a:lstStyle/>
                    <a:p>
                      <a:pPr marL="0" marR="0" algn="ctr">
                        <a:lnSpc>
                          <a:spcPct val="107000"/>
                        </a:lnSpc>
                        <a:spcAft>
                          <a:spcPts val="800"/>
                        </a:spcAft>
                      </a:pPr>
                      <a:r>
                        <a:rPr lang="en-IN" sz="1400" kern="0" dirty="0">
                          <a:effectLst/>
                        </a:rPr>
                        <a:t>12-Jan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1299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3297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47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4643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51095748"/>
                  </a:ext>
                </a:extLst>
              </a:tr>
              <a:tr h="207954">
                <a:tc>
                  <a:txBody>
                    <a:bodyPr/>
                    <a:lstStyle/>
                    <a:p>
                      <a:pPr marL="0" marR="0" algn="ctr">
                        <a:lnSpc>
                          <a:spcPct val="107000"/>
                        </a:lnSpc>
                        <a:spcAft>
                          <a:spcPts val="800"/>
                        </a:spcAft>
                      </a:pPr>
                      <a:r>
                        <a:rPr lang="en-IN" sz="1400" kern="0">
                          <a:effectLst/>
                        </a:rPr>
                        <a:t>13-Jan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738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3326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4123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28564489"/>
                  </a:ext>
                </a:extLst>
              </a:tr>
              <a:tr h="207954">
                <a:tc>
                  <a:txBody>
                    <a:bodyPr/>
                    <a:lstStyle/>
                    <a:p>
                      <a:pPr marL="0" marR="0" algn="ctr">
                        <a:lnSpc>
                          <a:spcPct val="107000"/>
                        </a:lnSpc>
                        <a:spcAft>
                          <a:spcPts val="800"/>
                        </a:spcAft>
                      </a:pPr>
                      <a:r>
                        <a:rPr lang="en-IN" sz="1400" kern="0" dirty="0">
                          <a:effectLst/>
                        </a:rPr>
                        <a:t>14-Jan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291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2832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3155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65528294"/>
                  </a:ext>
                </a:extLst>
              </a:tr>
              <a:tr h="207954">
                <a:tc>
                  <a:txBody>
                    <a:bodyPr/>
                    <a:lstStyle/>
                    <a:p>
                      <a:pPr marL="0" marR="0" algn="ctr">
                        <a:lnSpc>
                          <a:spcPct val="107000"/>
                        </a:lnSpc>
                        <a:spcAft>
                          <a:spcPts val="800"/>
                        </a:spcAft>
                      </a:pPr>
                      <a:r>
                        <a:rPr lang="en-IN" sz="1400" kern="0">
                          <a:effectLst/>
                        </a:rPr>
                        <a:t>15-Jan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2730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3058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72004711"/>
                  </a:ext>
                </a:extLst>
              </a:tr>
              <a:tr h="207954">
                <a:tc>
                  <a:txBody>
                    <a:bodyPr/>
                    <a:lstStyle/>
                    <a:p>
                      <a:pPr marL="0" marR="0" algn="ctr">
                        <a:lnSpc>
                          <a:spcPct val="107000"/>
                        </a:lnSpc>
                        <a:spcAft>
                          <a:spcPts val="800"/>
                        </a:spcAft>
                      </a:pPr>
                      <a:r>
                        <a:rPr lang="en-IN" sz="1400" kern="0" dirty="0">
                          <a:effectLst/>
                        </a:rPr>
                        <a:t>16-Jan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1191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3910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5142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385232185"/>
                  </a:ext>
                </a:extLst>
              </a:tr>
              <a:tr h="207954">
                <a:tc>
                  <a:txBody>
                    <a:bodyPr/>
                    <a:lstStyle/>
                    <a:p>
                      <a:pPr marL="0" marR="0" algn="ctr">
                        <a:lnSpc>
                          <a:spcPct val="107000"/>
                        </a:lnSpc>
                        <a:spcAft>
                          <a:spcPts val="800"/>
                        </a:spcAft>
                      </a:pPr>
                      <a:r>
                        <a:rPr lang="en-IN" sz="1400" kern="0">
                          <a:effectLst/>
                        </a:rPr>
                        <a:t>17-Jan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16636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5706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22347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29249893"/>
                  </a:ext>
                </a:extLst>
              </a:tr>
              <a:tr h="207954">
                <a:tc>
                  <a:txBody>
                    <a:bodyPr/>
                    <a:lstStyle/>
                    <a:p>
                      <a:pPr marL="0" marR="0" algn="ctr">
                        <a:lnSpc>
                          <a:spcPct val="107000"/>
                        </a:lnSpc>
                        <a:spcAft>
                          <a:spcPts val="800"/>
                        </a:spcAft>
                      </a:pPr>
                      <a:r>
                        <a:rPr lang="en-IN" sz="1400" kern="0">
                          <a:effectLst/>
                        </a:rPr>
                        <a:t>18-Jan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1738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4024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5774</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69007206"/>
                  </a:ext>
                </a:extLst>
              </a:tr>
              <a:tr h="207954">
                <a:tc>
                  <a:txBody>
                    <a:bodyPr/>
                    <a:lstStyle/>
                    <a:p>
                      <a:pPr marL="0" marR="0" algn="ctr">
                        <a:lnSpc>
                          <a:spcPct val="107000"/>
                        </a:lnSpc>
                        <a:spcAft>
                          <a:spcPts val="800"/>
                        </a:spcAft>
                      </a:pPr>
                      <a:r>
                        <a:rPr lang="en-IN" sz="1400" kern="0" dirty="0">
                          <a:effectLst/>
                        </a:rPr>
                        <a:t>19-Jan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974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3717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4703</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80552561"/>
                  </a:ext>
                </a:extLst>
              </a:tr>
              <a:tr h="207954">
                <a:tc>
                  <a:txBody>
                    <a:bodyPr/>
                    <a:lstStyle/>
                    <a:p>
                      <a:pPr marL="0" marR="0" algn="ctr">
                        <a:lnSpc>
                          <a:spcPct val="107000"/>
                        </a:lnSpc>
                        <a:spcAft>
                          <a:spcPts val="800"/>
                        </a:spcAft>
                      </a:pPr>
                      <a:r>
                        <a:rPr lang="en-IN" sz="1400" kern="0" dirty="0">
                          <a:effectLst/>
                        </a:rPr>
                        <a:t>20-Jan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833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3485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4322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1753358"/>
                  </a:ext>
                </a:extLst>
              </a:tr>
              <a:tr h="207954">
                <a:tc>
                  <a:txBody>
                    <a:bodyPr/>
                    <a:lstStyle/>
                    <a:p>
                      <a:pPr marL="0" marR="0" algn="ctr">
                        <a:lnSpc>
                          <a:spcPct val="107000"/>
                        </a:lnSpc>
                        <a:spcAft>
                          <a:spcPts val="800"/>
                        </a:spcAft>
                      </a:pPr>
                      <a:r>
                        <a:rPr lang="en-IN" sz="1400" kern="0" dirty="0">
                          <a:effectLst/>
                        </a:rPr>
                        <a:t>21-Jan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566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3104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3675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3189269"/>
                  </a:ext>
                </a:extLst>
              </a:tr>
              <a:tr h="207954">
                <a:tc>
                  <a:txBody>
                    <a:bodyPr/>
                    <a:lstStyle/>
                    <a:p>
                      <a:pPr marL="0" marR="0" algn="ctr">
                        <a:lnSpc>
                          <a:spcPct val="107000"/>
                        </a:lnSpc>
                        <a:spcAft>
                          <a:spcPts val="800"/>
                        </a:spcAft>
                      </a:pPr>
                      <a:r>
                        <a:rPr lang="en-IN" sz="1400" kern="0" dirty="0">
                          <a:effectLst/>
                        </a:rPr>
                        <a:t>22-Jan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239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3045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3291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20984606"/>
                  </a:ext>
                </a:extLst>
              </a:tr>
              <a:tr h="207954">
                <a:tc>
                  <a:txBody>
                    <a:bodyPr/>
                    <a:lstStyle/>
                    <a:p>
                      <a:pPr marL="0" marR="0" algn="ctr">
                        <a:lnSpc>
                          <a:spcPct val="107000"/>
                        </a:lnSpc>
                        <a:spcAft>
                          <a:spcPts val="800"/>
                        </a:spcAft>
                      </a:pPr>
                      <a:r>
                        <a:rPr lang="en-IN" sz="1400" kern="0" dirty="0">
                          <a:effectLst/>
                        </a:rPr>
                        <a:t>23-Jan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381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2832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3225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258265790"/>
                  </a:ext>
                </a:extLst>
              </a:tr>
              <a:tr h="207954">
                <a:tc>
                  <a:txBody>
                    <a:bodyPr/>
                    <a:lstStyle/>
                    <a:p>
                      <a:pPr marL="0" marR="0" algn="ctr">
                        <a:lnSpc>
                          <a:spcPct val="107000"/>
                        </a:lnSpc>
                        <a:spcAft>
                          <a:spcPts val="800"/>
                        </a:spcAft>
                      </a:pPr>
                      <a:r>
                        <a:rPr lang="en-IN" sz="1400" kern="0" dirty="0">
                          <a:effectLst/>
                        </a:rPr>
                        <a:t>Grand Total</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34403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82452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a:effectLst/>
                        </a:rPr>
                        <a:t>1133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07000"/>
                        </a:lnSpc>
                        <a:spcAft>
                          <a:spcPts val="800"/>
                        </a:spcAft>
                      </a:pPr>
                      <a:r>
                        <a:rPr lang="en-IN" sz="1400" kern="0" dirty="0">
                          <a:effectLst/>
                        </a:rPr>
                        <a:t>117988</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2779" marR="4277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87066004"/>
                  </a:ext>
                </a:extLst>
              </a:tr>
            </a:tbl>
          </a:graphicData>
        </a:graphic>
      </p:graphicFrame>
    </p:spTree>
    <p:extLst>
      <p:ext uri="{BB962C8B-B14F-4D97-AF65-F5344CB8AC3E}">
        <p14:creationId xmlns:p14="http://schemas.microsoft.com/office/powerpoint/2010/main" val="3642439806"/>
      </p:ext>
    </p:extLst>
  </p:cSld>
  <p:clrMapOvr>
    <a:masterClrMapping/>
  </p:clrMapOvr>
  <mc:AlternateContent xmlns:mc="http://schemas.openxmlformats.org/markup-compatibility/2006" xmlns:p14="http://schemas.microsoft.com/office/powerpoint/2010/main">
    <mc:Choice Requires="p14">
      <p:transition advTm="16106">
        <p14:honeycomb/>
      </p:transition>
    </mc:Choice>
    <mc:Fallback xmlns="">
      <p:transition advTm="1610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1B607D-214B-3C66-D637-258FD33CED59}"/>
              </a:ext>
            </a:extLst>
          </p:cNvPr>
          <p:cNvGraphicFramePr>
            <a:graphicFrameLocks noGrp="1"/>
          </p:cNvGraphicFramePr>
          <p:nvPr>
            <p:extLst>
              <p:ext uri="{D42A27DB-BD31-4B8C-83A1-F6EECF244321}">
                <p14:modId xmlns:p14="http://schemas.microsoft.com/office/powerpoint/2010/main" val="2589415669"/>
              </p:ext>
            </p:extLst>
          </p:nvPr>
        </p:nvGraphicFramePr>
        <p:xfrm>
          <a:off x="0" y="1937657"/>
          <a:ext cx="12192000" cy="3044904"/>
        </p:xfrm>
        <a:graphic>
          <a:graphicData uri="http://schemas.openxmlformats.org/drawingml/2006/table">
            <a:tbl>
              <a:tblPr firstRow="1" firstCol="1" bandRow="1">
                <a:tableStyleId>{5C22544A-7EE6-4342-B048-85BDC9FD1C3A}</a:tableStyleId>
              </a:tblPr>
              <a:tblGrid>
                <a:gridCol w="3602181">
                  <a:extLst>
                    <a:ext uri="{9D8B030D-6E8A-4147-A177-3AD203B41FA5}">
                      <a16:colId xmlns:a16="http://schemas.microsoft.com/office/drawing/2014/main" val="586916066"/>
                    </a:ext>
                  </a:extLst>
                </a:gridCol>
                <a:gridCol w="8589819">
                  <a:extLst>
                    <a:ext uri="{9D8B030D-6E8A-4147-A177-3AD203B41FA5}">
                      <a16:colId xmlns:a16="http://schemas.microsoft.com/office/drawing/2014/main" val="593456177"/>
                    </a:ext>
                  </a:extLst>
                </a:gridCol>
              </a:tblGrid>
              <a:tr h="761226">
                <a:tc>
                  <a:txBody>
                    <a:bodyPr/>
                    <a:lstStyle/>
                    <a:p>
                      <a:pPr marL="0" marR="0" algn="ctr">
                        <a:lnSpc>
                          <a:spcPct val="107000"/>
                        </a:lnSpc>
                        <a:spcAft>
                          <a:spcPts val="800"/>
                        </a:spcAft>
                      </a:pPr>
                      <a:r>
                        <a:rPr lang="en-IN" sz="2400" kern="0" dirty="0">
                          <a:effectLst/>
                        </a:rPr>
                        <a:t>5130</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algn="ctr">
                        <a:lnSpc>
                          <a:spcPct val="107000"/>
                        </a:lnSpc>
                        <a:spcAft>
                          <a:spcPts val="800"/>
                        </a:spcAft>
                      </a:pPr>
                      <a:r>
                        <a:rPr lang="en-IN" sz="2400" kern="0">
                          <a:effectLst/>
                          <a:highlight>
                            <a:srgbClr val="00FFFF"/>
                          </a:highlight>
                        </a:rPr>
                        <a:t>TOTAL AVG CALLS</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561091485"/>
                  </a:ext>
                </a:extLst>
              </a:tr>
              <a:tr h="761226">
                <a:tc>
                  <a:txBody>
                    <a:bodyPr/>
                    <a:lstStyle/>
                    <a:p>
                      <a:pPr marL="0" marR="0" algn="ctr">
                        <a:lnSpc>
                          <a:spcPct val="107000"/>
                        </a:lnSpc>
                        <a:spcAft>
                          <a:spcPts val="800"/>
                        </a:spcAft>
                      </a:pPr>
                      <a:r>
                        <a:rPr lang="en-IN" sz="2400" kern="0" dirty="0">
                          <a:effectLst/>
                        </a:rPr>
                        <a:t>1539</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algn="ctr">
                        <a:lnSpc>
                          <a:spcPct val="107000"/>
                        </a:lnSpc>
                        <a:spcAft>
                          <a:spcPts val="800"/>
                        </a:spcAft>
                      </a:pPr>
                      <a:r>
                        <a:rPr lang="en-IN" sz="2400" kern="0" dirty="0">
                          <a:effectLst/>
                          <a:highlight>
                            <a:srgbClr val="00FFFF"/>
                          </a:highlight>
                        </a:rPr>
                        <a:t>FOR NIGHT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514513854"/>
                  </a:ext>
                </a:extLst>
              </a:tr>
              <a:tr h="761226">
                <a:tc>
                  <a:txBody>
                    <a:bodyPr/>
                    <a:lstStyle/>
                    <a:p>
                      <a:pPr marL="0" marR="0" algn="ctr">
                        <a:lnSpc>
                          <a:spcPct val="107000"/>
                        </a:lnSpc>
                        <a:spcAft>
                          <a:spcPts val="800"/>
                        </a:spcAft>
                      </a:pPr>
                      <a:r>
                        <a:rPr lang="en-IN" sz="2400" kern="0">
                          <a:effectLst/>
                        </a:rPr>
                        <a:t>76</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algn="ctr">
                        <a:lnSpc>
                          <a:spcPct val="107000"/>
                        </a:lnSpc>
                        <a:spcAft>
                          <a:spcPts val="800"/>
                        </a:spcAft>
                      </a:pPr>
                      <a:r>
                        <a:rPr lang="en-IN" sz="2400" kern="0" dirty="0">
                          <a:effectLst/>
                          <a:highlight>
                            <a:srgbClr val="00FFFF"/>
                          </a:highlight>
                        </a:rPr>
                        <a:t>ADDITIONAL hr. REQ</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33462772"/>
                  </a:ext>
                </a:extLst>
              </a:tr>
              <a:tr h="761226">
                <a:tc>
                  <a:txBody>
                    <a:bodyPr/>
                    <a:lstStyle/>
                    <a:p>
                      <a:pPr marL="0" marR="0" algn="ctr">
                        <a:lnSpc>
                          <a:spcPct val="107000"/>
                        </a:lnSpc>
                        <a:spcAft>
                          <a:spcPts val="800"/>
                        </a:spcAft>
                      </a:pPr>
                      <a:r>
                        <a:rPr lang="en-IN" sz="2400" kern="0">
                          <a:effectLst/>
                        </a:rPr>
                        <a:t>15</a:t>
                      </a:r>
                      <a:endParaRPr lang="en-IN"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algn="ctr">
                        <a:lnSpc>
                          <a:spcPct val="107000"/>
                        </a:lnSpc>
                        <a:spcAft>
                          <a:spcPts val="800"/>
                        </a:spcAft>
                      </a:pPr>
                      <a:r>
                        <a:rPr lang="en-IN" sz="2400" kern="0" dirty="0">
                          <a:effectLst/>
                          <a:highlight>
                            <a:srgbClr val="00FFFF"/>
                          </a:highlight>
                        </a:rPr>
                        <a:t>ADDITIONAL AGENT REQ</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806526424"/>
                  </a:ext>
                </a:extLst>
              </a:tr>
            </a:tbl>
          </a:graphicData>
        </a:graphic>
      </p:graphicFrame>
    </p:spTree>
    <p:extLst>
      <p:ext uri="{BB962C8B-B14F-4D97-AF65-F5344CB8AC3E}">
        <p14:creationId xmlns:p14="http://schemas.microsoft.com/office/powerpoint/2010/main" val="2310987420"/>
      </p:ext>
    </p:extLst>
  </p:cSld>
  <p:clrMapOvr>
    <a:masterClrMapping/>
  </p:clrMapOvr>
  <p:transition advTm="21952">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F4A50C-9580-F666-F92C-5300FC97DAF5}"/>
              </a:ext>
            </a:extLst>
          </p:cNvPr>
          <p:cNvSpPr txBox="1"/>
          <p:nvPr/>
        </p:nvSpPr>
        <p:spPr>
          <a:xfrm>
            <a:off x="76200" y="1612586"/>
            <a:ext cx="12039600" cy="37555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marL="0" marR="0">
              <a:lnSpc>
                <a:spcPct val="107000"/>
              </a:lnSpc>
              <a:spcAft>
                <a:spcPts val="800"/>
              </a:spcAft>
            </a:pPr>
            <a:r>
              <a:rPr lang="en-IN" sz="18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ASSUMPTION: we have an assumption value as provided for call between 9pm-9am and their call distribution value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72DE002-6576-4CF5-8D93-A109F13B2F2E}"/>
              </a:ext>
            </a:extLst>
          </p:cNvPr>
          <p:cNvGraphicFramePr>
            <a:graphicFrameLocks noGrp="1"/>
          </p:cNvGraphicFramePr>
          <p:nvPr>
            <p:extLst>
              <p:ext uri="{D42A27DB-BD31-4B8C-83A1-F6EECF244321}">
                <p14:modId xmlns:p14="http://schemas.microsoft.com/office/powerpoint/2010/main" val="2057578751"/>
              </p:ext>
            </p:extLst>
          </p:nvPr>
        </p:nvGraphicFramePr>
        <p:xfrm>
          <a:off x="0" y="2191829"/>
          <a:ext cx="12115800" cy="3921386"/>
        </p:xfrm>
        <a:graphic>
          <a:graphicData uri="http://schemas.openxmlformats.org/drawingml/2006/table">
            <a:tbl>
              <a:tblPr firstRow="1" firstCol="1" bandRow="1">
                <a:tableStyleId>{5C22544A-7EE6-4342-B048-85BDC9FD1C3A}</a:tableStyleId>
              </a:tblPr>
              <a:tblGrid>
                <a:gridCol w="3344667">
                  <a:extLst>
                    <a:ext uri="{9D8B030D-6E8A-4147-A177-3AD203B41FA5}">
                      <a16:colId xmlns:a16="http://schemas.microsoft.com/office/drawing/2014/main" val="2717263453"/>
                    </a:ext>
                  </a:extLst>
                </a:gridCol>
                <a:gridCol w="2340662">
                  <a:extLst>
                    <a:ext uri="{9D8B030D-6E8A-4147-A177-3AD203B41FA5}">
                      <a16:colId xmlns:a16="http://schemas.microsoft.com/office/drawing/2014/main" val="149034974"/>
                    </a:ext>
                  </a:extLst>
                </a:gridCol>
                <a:gridCol w="2340662">
                  <a:extLst>
                    <a:ext uri="{9D8B030D-6E8A-4147-A177-3AD203B41FA5}">
                      <a16:colId xmlns:a16="http://schemas.microsoft.com/office/drawing/2014/main" val="263653741"/>
                    </a:ext>
                  </a:extLst>
                </a:gridCol>
                <a:gridCol w="2212440">
                  <a:extLst>
                    <a:ext uri="{9D8B030D-6E8A-4147-A177-3AD203B41FA5}">
                      <a16:colId xmlns:a16="http://schemas.microsoft.com/office/drawing/2014/main" val="2366472717"/>
                    </a:ext>
                  </a:extLst>
                </a:gridCol>
                <a:gridCol w="1877369">
                  <a:extLst>
                    <a:ext uri="{9D8B030D-6E8A-4147-A177-3AD203B41FA5}">
                      <a16:colId xmlns:a16="http://schemas.microsoft.com/office/drawing/2014/main" val="3980046512"/>
                    </a:ext>
                  </a:extLst>
                </a:gridCol>
              </a:tblGrid>
              <a:tr h="193040">
                <a:tc>
                  <a:txBody>
                    <a:bodyPr/>
                    <a:lstStyle/>
                    <a:p>
                      <a:pPr marL="0" marR="0" algn="ctr">
                        <a:lnSpc>
                          <a:spcPct val="107000"/>
                        </a:lnSpc>
                        <a:spcAft>
                          <a:spcPts val="800"/>
                        </a:spcAft>
                      </a:pPr>
                      <a:r>
                        <a:rPr lang="en-IN" sz="1800" b="1" kern="0" dirty="0">
                          <a:solidFill>
                            <a:srgbClr val="00B050"/>
                          </a:solidFill>
                          <a:effectLst/>
                        </a:rPr>
                        <a:t>CALL BETWEEN 9PM-9AM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CALL DISTRIBUTION</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TIME DISTRIBUTION</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AGENT REQUIRED</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ROUND FIGURE</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1215256584"/>
                  </a:ext>
                </a:extLst>
              </a:tr>
              <a:tr h="193040">
                <a:tc>
                  <a:txBody>
                    <a:bodyPr/>
                    <a:lstStyle/>
                    <a:p>
                      <a:pPr marL="0" marR="0" algn="ctr">
                        <a:lnSpc>
                          <a:spcPct val="107000"/>
                        </a:lnSpc>
                        <a:spcAft>
                          <a:spcPts val="800"/>
                        </a:spcAft>
                      </a:pPr>
                      <a:r>
                        <a:rPr lang="en-IN" sz="1800" b="1" kern="0" dirty="0">
                          <a:solidFill>
                            <a:srgbClr val="00B050"/>
                          </a:solidFill>
                          <a:effectLst/>
                        </a:rPr>
                        <a:t>9PM-10PM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3</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10</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1887713620"/>
                  </a:ext>
                </a:extLst>
              </a:tr>
              <a:tr h="193040">
                <a:tc>
                  <a:txBody>
                    <a:bodyPr/>
                    <a:lstStyle/>
                    <a:p>
                      <a:pPr marL="0" marR="0" algn="ctr">
                        <a:lnSpc>
                          <a:spcPct val="107000"/>
                        </a:lnSpc>
                        <a:spcAft>
                          <a:spcPts val="800"/>
                        </a:spcAft>
                      </a:pPr>
                      <a:r>
                        <a:rPr lang="en-IN" sz="1800" b="1" kern="0" dirty="0">
                          <a:solidFill>
                            <a:srgbClr val="00B050"/>
                          </a:solidFill>
                          <a:effectLst/>
                        </a:rPr>
                        <a:t>10PM-11PM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3</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10</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670097300"/>
                  </a:ext>
                </a:extLst>
              </a:tr>
              <a:tr h="193040">
                <a:tc>
                  <a:txBody>
                    <a:bodyPr/>
                    <a:lstStyle/>
                    <a:p>
                      <a:pPr marL="0" marR="0" algn="ctr">
                        <a:lnSpc>
                          <a:spcPct val="107000"/>
                        </a:lnSpc>
                        <a:spcAft>
                          <a:spcPts val="800"/>
                        </a:spcAft>
                      </a:pPr>
                      <a:r>
                        <a:rPr lang="en-IN" sz="1800" b="1" kern="0" dirty="0">
                          <a:solidFill>
                            <a:srgbClr val="00B050"/>
                          </a:solidFill>
                          <a:effectLst/>
                        </a:rPr>
                        <a:t>11PM-12PM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762432394"/>
                  </a:ext>
                </a:extLst>
              </a:tr>
              <a:tr h="193040">
                <a:tc>
                  <a:txBody>
                    <a:bodyPr/>
                    <a:lstStyle/>
                    <a:p>
                      <a:pPr marL="0" marR="0" algn="ctr">
                        <a:lnSpc>
                          <a:spcPct val="107000"/>
                        </a:lnSpc>
                        <a:spcAft>
                          <a:spcPts val="800"/>
                        </a:spcAft>
                      </a:pPr>
                      <a:r>
                        <a:rPr lang="en-IN" sz="1800" b="1" kern="0" dirty="0">
                          <a:solidFill>
                            <a:srgbClr val="00B050"/>
                          </a:solidFill>
                          <a:effectLst/>
                        </a:rPr>
                        <a:t>12PM-1AM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507322715"/>
                  </a:ext>
                </a:extLst>
              </a:tr>
              <a:tr h="193040">
                <a:tc>
                  <a:txBody>
                    <a:bodyPr/>
                    <a:lstStyle/>
                    <a:p>
                      <a:pPr marL="0" marR="0" algn="ctr">
                        <a:lnSpc>
                          <a:spcPct val="107000"/>
                        </a:lnSpc>
                        <a:spcAft>
                          <a:spcPts val="800"/>
                        </a:spcAft>
                      </a:pPr>
                      <a:r>
                        <a:rPr lang="en-IN" sz="1800" b="1" kern="0" dirty="0">
                          <a:solidFill>
                            <a:srgbClr val="00B050"/>
                          </a:solidFill>
                          <a:effectLst/>
                        </a:rPr>
                        <a:t>1AM-2AM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30</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0.5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709846845"/>
                  </a:ext>
                </a:extLst>
              </a:tr>
              <a:tr h="193040">
                <a:tc>
                  <a:txBody>
                    <a:bodyPr/>
                    <a:lstStyle/>
                    <a:p>
                      <a:pPr marL="0" marR="0" algn="ctr">
                        <a:lnSpc>
                          <a:spcPct val="107000"/>
                        </a:lnSpc>
                        <a:spcAft>
                          <a:spcPts val="800"/>
                        </a:spcAft>
                      </a:pPr>
                      <a:r>
                        <a:rPr lang="en-IN" sz="1800" b="1" kern="0" dirty="0">
                          <a:solidFill>
                            <a:srgbClr val="00B050"/>
                          </a:solidFill>
                          <a:effectLst/>
                        </a:rPr>
                        <a:t>2AM-3AM</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30</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0.5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139485364"/>
                  </a:ext>
                </a:extLst>
              </a:tr>
              <a:tr h="193040">
                <a:tc>
                  <a:txBody>
                    <a:bodyPr/>
                    <a:lstStyle/>
                    <a:p>
                      <a:pPr marL="0" marR="0" algn="ctr">
                        <a:lnSpc>
                          <a:spcPct val="107000"/>
                        </a:lnSpc>
                        <a:spcAft>
                          <a:spcPts val="800"/>
                        </a:spcAft>
                      </a:pPr>
                      <a:r>
                        <a:rPr lang="en-IN" sz="1800" b="1" kern="0">
                          <a:solidFill>
                            <a:srgbClr val="00B050"/>
                          </a:solidFill>
                          <a:effectLst/>
                        </a:rPr>
                        <a:t>3AM-4AM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30</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0.5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2776244826"/>
                  </a:ext>
                </a:extLst>
              </a:tr>
              <a:tr h="193040">
                <a:tc>
                  <a:txBody>
                    <a:bodyPr/>
                    <a:lstStyle/>
                    <a:p>
                      <a:pPr marL="0" marR="0" algn="ctr">
                        <a:lnSpc>
                          <a:spcPct val="107000"/>
                        </a:lnSpc>
                        <a:spcAft>
                          <a:spcPts val="800"/>
                        </a:spcAft>
                      </a:pPr>
                      <a:r>
                        <a:rPr lang="en-IN" sz="1800" b="1" kern="0">
                          <a:solidFill>
                            <a:srgbClr val="00B050"/>
                          </a:solidFill>
                          <a:effectLst/>
                        </a:rPr>
                        <a:t>4AM-5AM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30</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0.5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1840337453"/>
                  </a:ext>
                </a:extLst>
              </a:tr>
              <a:tr h="193040">
                <a:tc>
                  <a:txBody>
                    <a:bodyPr/>
                    <a:lstStyle/>
                    <a:p>
                      <a:pPr marL="0" marR="0" algn="ctr">
                        <a:lnSpc>
                          <a:spcPct val="107000"/>
                        </a:lnSpc>
                        <a:spcAft>
                          <a:spcPts val="800"/>
                        </a:spcAft>
                      </a:pPr>
                      <a:r>
                        <a:rPr lang="en-IN" sz="1800" b="1" kern="0">
                          <a:solidFill>
                            <a:srgbClr val="00B050"/>
                          </a:solidFill>
                          <a:effectLst/>
                        </a:rPr>
                        <a:t>5AM-6AM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3</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10</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1.5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183164471"/>
                  </a:ext>
                </a:extLst>
              </a:tr>
              <a:tr h="193040">
                <a:tc>
                  <a:txBody>
                    <a:bodyPr/>
                    <a:lstStyle/>
                    <a:p>
                      <a:pPr marL="0" marR="0" algn="ctr">
                        <a:lnSpc>
                          <a:spcPct val="107000"/>
                        </a:lnSpc>
                        <a:spcAft>
                          <a:spcPts val="800"/>
                        </a:spcAft>
                      </a:pPr>
                      <a:r>
                        <a:rPr lang="en-IN" sz="1800" b="1" kern="0">
                          <a:solidFill>
                            <a:srgbClr val="00B050"/>
                          </a:solidFill>
                          <a:effectLst/>
                        </a:rPr>
                        <a:t>6AM-7AM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4</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7.5</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2</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531935656"/>
                  </a:ext>
                </a:extLst>
              </a:tr>
              <a:tr h="193040">
                <a:tc>
                  <a:txBody>
                    <a:bodyPr/>
                    <a:lstStyle/>
                    <a:p>
                      <a:pPr marL="0" marR="0" algn="ctr">
                        <a:lnSpc>
                          <a:spcPct val="107000"/>
                        </a:lnSpc>
                        <a:spcAft>
                          <a:spcPts val="800"/>
                        </a:spcAft>
                      </a:pPr>
                      <a:r>
                        <a:rPr lang="en-IN" sz="1800" b="1" kern="0">
                          <a:solidFill>
                            <a:srgbClr val="00B050"/>
                          </a:solidFill>
                          <a:effectLst/>
                        </a:rPr>
                        <a:t>7AM-8AM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4</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7.5</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2</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2</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755139409"/>
                  </a:ext>
                </a:extLst>
              </a:tr>
              <a:tr h="193040">
                <a:tc>
                  <a:txBody>
                    <a:bodyPr/>
                    <a:lstStyle/>
                    <a:p>
                      <a:pPr marL="0" marR="0" algn="ctr">
                        <a:lnSpc>
                          <a:spcPct val="107000"/>
                        </a:lnSpc>
                        <a:spcAft>
                          <a:spcPts val="800"/>
                        </a:spcAft>
                      </a:pPr>
                      <a:r>
                        <a:rPr lang="en-IN" sz="1800" b="1" kern="0">
                          <a:solidFill>
                            <a:srgbClr val="00B050"/>
                          </a:solidFill>
                          <a:effectLst/>
                        </a:rPr>
                        <a:t>8AM-9AM</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5</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6</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2.5</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3</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3024473899"/>
                  </a:ext>
                </a:extLst>
              </a:tr>
              <a:tr h="193040">
                <a:tc>
                  <a:txBody>
                    <a:bodyPr/>
                    <a:lstStyle/>
                    <a:p>
                      <a:pPr marL="0" marR="0" algn="ctr">
                        <a:lnSpc>
                          <a:spcPct val="107000"/>
                        </a:lnSpc>
                        <a:spcAft>
                          <a:spcPts val="800"/>
                        </a:spcAft>
                      </a:pPr>
                      <a:r>
                        <a:rPr lang="en-IN" sz="1800" b="1" kern="0">
                          <a:solidFill>
                            <a:srgbClr val="00B050"/>
                          </a:solidFill>
                          <a:effectLst/>
                        </a:rPr>
                        <a:t>TOTAL</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30</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a:solidFill>
                            <a:srgbClr val="00B050"/>
                          </a:solidFill>
                          <a:effectLst/>
                        </a:rPr>
                        <a:t> </a:t>
                      </a:r>
                      <a:endParaRPr lang="en-IN" sz="1800" b="1"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15</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tc>
                  <a:txBody>
                    <a:bodyPr/>
                    <a:lstStyle/>
                    <a:p>
                      <a:pPr marL="0" marR="0" algn="ctr">
                        <a:lnSpc>
                          <a:spcPct val="107000"/>
                        </a:lnSpc>
                        <a:spcAft>
                          <a:spcPts val="800"/>
                        </a:spcAft>
                      </a:pPr>
                      <a:r>
                        <a:rPr lang="en-IN" sz="1800" b="1" kern="0" dirty="0">
                          <a:solidFill>
                            <a:srgbClr val="00B050"/>
                          </a:solidFill>
                          <a:effectLst/>
                        </a:rPr>
                        <a:t>19</a:t>
                      </a:r>
                      <a:endParaRPr lang="en-IN" sz="18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40000"/>
                        <a:lumOff val="60000"/>
                      </a:schemeClr>
                    </a:solidFill>
                  </a:tcPr>
                </a:tc>
                <a:extLst>
                  <a:ext uri="{0D108BD9-81ED-4DB2-BD59-A6C34878D82A}">
                    <a16:rowId xmlns:a16="http://schemas.microsoft.com/office/drawing/2014/main" val="1915009107"/>
                  </a:ext>
                </a:extLst>
              </a:tr>
            </a:tbl>
          </a:graphicData>
        </a:graphic>
      </p:graphicFrame>
    </p:spTree>
    <p:extLst>
      <p:ext uri="{BB962C8B-B14F-4D97-AF65-F5344CB8AC3E}">
        <p14:creationId xmlns:p14="http://schemas.microsoft.com/office/powerpoint/2010/main" val="2453833385"/>
      </p:ext>
    </p:extLst>
  </p:cSld>
  <p:clrMapOvr>
    <a:masterClrMapping/>
  </p:clrMapOvr>
  <mc:AlternateContent xmlns:mc="http://schemas.openxmlformats.org/markup-compatibility/2006" xmlns:p14="http://schemas.microsoft.com/office/powerpoint/2010/main">
    <mc:Choice Requires="p14">
      <p:transition advTm="25378">
        <p14:glitter pattern="hexagon"/>
      </p:transition>
    </mc:Choice>
    <mc:Fallback xmlns="">
      <p:transition advTm="2537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F8A6B-8068-FFA9-E054-DE17AFBACADA}"/>
              </a:ext>
            </a:extLst>
          </p:cNvPr>
          <p:cNvSpPr txBox="1"/>
          <p:nvPr/>
        </p:nvSpPr>
        <p:spPr>
          <a:xfrm>
            <a:off x="1" y="2352135"/>
            <a:ext cx="12115800" cy="20536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marL="342900" marR="0" lvl="0" indent="-342900">
              <a:lnSpc>
                <a:spcPct val="107000"/>
              </a:lnSpc>
              <a:buFont typeface="Symbol" panose="05050102010706020507" pitchFamily="18" charset="2"/>
              <a:buChar char=""/>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Total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Average calls</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are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5130</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For night it was told that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30% of calls</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so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30%*5130= 1539</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Then for additional hour we calculate by round formula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pP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=round (1539*198.6*0.9/3600,0)</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it will result into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76 hr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Then for agent who work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5</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hr in a day the we will, calculate by round formula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=round (76/5,0)</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and we get </a:t>
            </a:r>
            <a:r>
              <a:rPr lang="en-IN" sz="20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15 as additional agent</a:t>
            </a:r>
            <a:r>
              <a:rPr lang="en-IN" sz="20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required for the night hour Planning.</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0124830"/>
      </p:ext>
    </p:extLst>
  </p:cSld>
  <p:clrMapOvr>
    <a:masterClrMapping/>
  </p:clrMapOvr>
  <mc:AlternateContent xmlns:mc="http://schemas.openxmlformats.org/markup-compatibility/2006" xmlns:p14="http://schemas.microsoft.com/office/powerpoint/2010/main">
    <mc:Choice Requires="p14">
      <p:transition advTm="41429">
        <p14:switch dir="r"/>
      </p:transition>
    </mc:Choice>
    <mc:Fallback xmlns="">
      <p:transition advTm="4142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36ADE0-CD3F-A2F0-3DFF-0B0766FF126B}"/>
              </a:ext>
            </a:extLst>
          </p:cNvPr>
          <p:cNvSpPr txBox="1"/>
          <p:nvPr/>
        </p:nvSpPr>
        <p:spPr>
          <a:xfrm>
            <a:off x="-1" y="1905000"/>
            <a:ext cx="12061371" cy="219810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a:lnSpc>
                <a:spcPct val="107000"/>
              </a:lnSpc>
              <a:spcAft>
                <a:spcPts val="800"/>
              </a:spcAft>
            </a:pPr>
            <a:r>
              <a:rPr lang="en-IN" sz="2000" kern="0" dirty="0">
                <a:effectLst/>
                <a:latin typeface="Bahnschrift SemiBold" panose="020B0502040204020203" pitchFamily="34" charset="0"/>
                <a:ea typeface="Roboto" panose="02000000000000000000" pitchFamily="2" charset="0"/>
                <a:cs typeface="Calibri" panose="020F0502020204030204" pitchFamily="34" charset="0"/>
              </a:rPr>
              <a:t>RESULT</a:t>
            </a:r>
            <a:r>
              <a:rPr lang="en-IN" sz="2000" b="1" kern="0" dirty="0">
                <a:effectLst/>
                <a:latin typeface="Bahnschrift SemiBold" panose="020B0502040204020203" pitchFamily="34" charset="0"/>
                <a:ea typeface="Roboto" panose="02000000000000000000" pitchFamily="2" charset="0"/>
                <a:cs typeface="Calibri" panose="020F0502020204030204" pitchFamily="34" charset="0"/>
              </a:rPr>
              <a:t>:</a:t>
            </a:r>
            <a:r>
              <a:rPr lang="en-IN" sz="1800" b="1"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a:t>
            </a:r>
            <a:r>
              <a:rPr lang="en-IN" sz="1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We have achieved so many fruitful insights about the ABC Call Volume Trend Analysis by doing so many tasks such as call status, call duration, man power planning with the help of Microsoft Excel and its useful functions which will help us get better idea about how a call volume analysis have been doing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EXCEL LINK: </a:t>
            </a:r>
            <a:r>
              <a:rPr lang="en-IN" sz="1800" u="sng" kern="0" dirty="0">
                <a:solidFill>
                  <a:srgbClr val="0D0D0D"/>
                </a:solidFill>
                <a:effectLst/>
                <a:latin typeface="Calibri" panose="020F0502020204030204" pitchFamily="34" charset="0"/>
                <a:ea typeface="Roboto" panose="02000000000000000000" pitchFamily="2" charset="0"/>
                <a:cs typeface="Calibri" panose="020F0502020204030204" pitchFamily="34" charset="0"/>
                <a:hlinkClick r:id="rId2" action="ppaction://hlinkfile"/>
              </a:rPr>
              <a:t>PROJECT-8-ABC CALL VOLUME TREND ANALYSIS.xlsx</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kern="0" dirty="0">
                <a:solidFill>
                  <a:srgbClr val="0D0D0D"/>
                </a:solidFill>
                <a:effectLst/>
                <a:latin typeface="Calibri" panose="020F0502020204030204" pitchFamily="34" charset="0"/>
                <a:ea typeface="Roboto" panose="02000000000000000000" pitchFamily="2" charset="0"/>
                <a:cs typeface="Calibri" panose="020F0502020204030204" pitchFamily="34" charset="0"/>
              </a:rPr>
              <a:t>PPT LINK: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432760"/>
      </p:ext>
    </p:extLst>
  </p:cSld>
  <p:clrMapOvr>
    <a:masterClrMapping/>
  </p:clrMapOvr>
  <p:transition advTm="19063">
    <p:circl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090E-670A-0A3C-9E4D-CE3CE1748A7C}"/>
              </a:ext>
            </a:extLst>
          </p:cNvPr>
          <p:cNvSpPr>
            <a:spLocks noGrp="1"/>
          </p:cNvSpPr>
          <p:nvPr>
            <p:ph type="title"/>
          </p:nvPr>
        </p:nvSpPr>
        <p:spPr>
          <a:xfrm>
            <a:off x="3555375" y="0"/>
            <a:ext cx="5283825" cy="812800"/>
          </a:xfrm>
        </p:spPr>
        <p:style>
          <a:lnRef idx="2">
            <a:schemeClr val="accent5">
              <a:shade val="15000"/>
            </a:schemeClr>
          </a:lnRef>
          <a:fillRef idx="1">
            <a:schemeClr val="accent5"/>
          </a:fillRef>
          <a:effectRef idx="0">
            <a:schemeClr val="accent5"/>
          </a:effectRef>
          <a:fontRef idx="minor">
            <a:schemeClr val="lt1"/>
          </a:fontRef>
        </p:style>
        <p:txBody>
          <a:bodyPr/>
          <a:lstStyle/>
          <a:p>
            <a:r>
              <a:rPr lang="en-US" dirty="0"/>
              <a:t>LINK THE EXCEL FILE </a:t>
            </a:r>
            <a:endParaRPr lang="en-IN" dirty="0"/>
          </a:p>
        </p:txBody>
      </p:sp>
      <p:graphicFrame>
        <p:nvGraphicFramePr>
          <p:cNvPr id="3" name="Object 2">
            <a:extLst>
              <a:ext uri="{FF2B5EF4-FFF2-40B4-BE49-F238E27FC236}">
                <a16:creationId xmlns:a16="http://schemas.microsoft.com/office/drawing/2014/main" id="{EC8632C6-233A-4D9D-E8CE-F136224DC0C2}"/>
              </a:ext>
            </a:extLst>
          </p:cNvPr>
          <p:cNvGraphicFramePr>
            <a:graphicFrameLocks noChangeAspect="1"/>
          </p:cNvGraphicFramePr>
          <p:nvPr>
            <p:extLst>
              <p:ext uri="{D42A27DB-BD31-4B8C-83A1-F6EECF244321}">
                <p14:modId xmlns:p14="http://schemas.microsoft.com/office/powerpoint/2010/main" val="2709023830"/>
              </p:ext>
            </p:extLst>
          </p:nvPr>
        </p:nvGraphicFramePr>
        <p:xfrm>
          <a:off x="985521" y="1145858"/>
          <a:ext cx="9784080" cy="5418137"/>
        </p:xfrm>
        <a:graphic>
          <a:graphicData uri="http://schemas.openxmlformats.org/presentationml/2006/ole">
            <mc:AlternateContent xmlns:mc="http://schemas.openxmlformats.org/markup-compatibility/2006">
              <mc:Choice xmlns:v="urn:schemas-microsoft-com:vml" Requires="v">
                <p:oleObj name="Worksheet" r:id="rId2" imgW="11912649" imgH="11817166" progId="Excel.Sheet.12">
                  <p:link updateAutomatic="1"/>
                </p:oleObj>
              </mc:Choice>
              <mc:Fallback>
                <p:oleObj name="Worksheet" r:id="rId2" imgW="11912649" imgH="11817166" progId="Excel.Sheet.12">
                  <p:link updateAutomatic="1"/>
                  <p:pic>
                    <p:nvPicPr>
                      <p:cNvPr id="0" name=""/>
                      <p:cNvPicPr/>
                      <p:nvPr/>
                    </p:nvPicPr>
                    <p:blipFill>
                      <a:blip r:embed="rId3"/>
                      <a:stretch>
                        <a:fillRect/>
                      </a:stretch>
                    </p:blipFill>
                    <p:spPr>
                      <a:xfrm>
                        <a:off x="985521" y="1145858"/>
                        <a:ext cx="9784080" cy="5418137"/>
                      </a:xfrm>
                      <a:prstGeom prst="rect">
                        <a:avLst/>
                      </a:prstGeom>
                    </p:spPr>
                  </p:pic>
                </p:oleObj>
              </mc:Fallback>
            </mc:AlternateContent>
          </a:graphicData>
        </a:graphic>
      </p:graphicFrame>
    </p:spTree>
    <p:extLst>
      <p:ext uri="{BB962C8B-B14F-4D97-AF65-F5344CB8AC3E}">
        <p14:creationId xmlns:p14="http://schemas.microsoft.com/office/powerpoint/2010/main" val="2157042293"/>
      </p:ext>
    </p:extLst>
  </p:cSld>
  <p:clrMapOvr>
    <a:masterClrMapping/>
  </p:clrMapOvr>
  <mc:AlternateContent xmlns:mc="http://schemas.openxmlformats.org/markup-compatibility/2006" xmlns:p14="http://schemas.microsoft.com/office/powerpoint/2010/main">
    <mc:Choice Requires="p14">
      <p:transition advTm="9660">
        <p14:vortex dir="r"/>
      </p:transition>
    </mc:Choice>
    <mc:Fallback xmlns="">
      <p:transition advTm="966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2EE48-A67F-3842-7DB0-D4AD23FB8E1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79120314"/>
      </p:ext>
    </p:extLst>
  </p:cSld>
  <p:clrMapOvr>
    <a:masterClrMapping/>
  </p:clrMapOvr>
  <mc:AlternateContent xmlns:mc="http://schemas.openxmlformats.org/markup-compatibility/2006" xmlns:p15="http://schemas.microsoft.com/office/powerpoint/2012/main">
    <mc:Choice Requires="p15">
      <p:transition advTm="4966">
        <p15:prstTrans prst="airplane"/>
      </p:transition>
    </mc:Choice>
    <mc:Fallback xmlns="">
      <p:transition advTm="496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C80D99-395F-EFD9-B6E9-786EE1D32950}"/>
              </a:ext>
            </a:extLst>
          </p:cNvPr>
          <p:cNvSpPr txBox="1"/>
          <p:nvPr/>
        </p:nvSpPr>
        <p:spPr>
          <a:xfrm>
            <a:off x="0" y="1621971"/>
            <a:ext cx="12192000" cy="4195508"/>
          </a:xfrm>
          <a:prstGeom prst="rect">
            <a:avLst/>
          </a:prstGeom>
          <a:noFill/>
        </p:spPr>
        <p:txBody>
          <a:bodyPr wrap="square">
            <a:spAutoFit/>
          </a:bodyPr>
          <a:lstStyle/>
          <a:p>
            <a:pPr marL="63500" marR="0">
              <a:spcBef>
                <a:spcPts val="1575"/>
              </a:spcBef>
            </a:pPr>
            <a:r>
              <a:rPr lang="en-US" sz="2000" b="1" dirty="0">
                <a:effectLst/>
                <a:latin typeface="Roboto" panose="02000000000000000000" pitchFamily="2" charset="0"/>
                <a:ea typeface="Roboto" panose="02000000000000000000" pitchFamily="2" charset="0"/>
                <a:cs typeface="Roboto" panose="02000000000000000000" pitchFamily="2" charset="0"/>
              </a:rPr>
              <a:t>TECH-STACK USED:</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1575"/>
              </a:spcBef>
              <a:buFont typeface="Symbol" panose="05050102010706020507" pitchFamily="18" charset="2"/>
              <a:buChar char=""/>
            </a:pP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Software:</a:t>
            </a:r>
            <a:r>
              <a:rPr lang="en-US" sz="1800" spc="-6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Microsoft</a:t>
            </a:r>
            <a:r>
              <a:rPr lang="en-US" sz="1800" spc="-6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Excel</a:t>
            </a:r>
            <a:r>
              <a:rPr lang="en-US" sz="1800" spc="-6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spc="-20" dirty="0">
                <a:solidFill>
                  <a:srgbClr val="0D0D0D"/>
                </a:solidFill>
                <a:effectLst/>
                <a:latin typeface="Calibri" panose="020F0502020204030204" pitchFamily="34" charset="0"/>
                <a:ea typeface="Roboto" panose="02000000000000000000" pitchFamily="2" charset="0"/>
                <a:cs typeface="Roboto" panose="02000000000000000000" pitchFamily="2" charset="0"/>
              </a:rPr>
              <a:t>2021</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nSpc>
                <a:spcPct val="105000"/>
              </a:lnSpc>
              <a:spcBef>
                <a:spcPts val="70"/>
              </a:spcBef>
              <a:buFont typeface="Symbol" panose="05050102010706020507" pitchFamily="18" charset="2"/>
              <a:buChar char=""/>
            </a:pP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Purpose:</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Excel</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was</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chosen</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for</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its</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extensive</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data</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analysis</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functions,</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including</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pivot tables, charts, and statistical functions and visualization</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of</a:t>
            </a:r>
            <a:r>
              <a:rPr lang="en-US" sz="1800" spc="-2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the call data</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63500" marR="0">
              <a:spcBef>
                <a:spcPts val="1570"/>
              </a:spcBef>
            </a:pPr>
            <a:r>
              <a:rPr lang="en-IN" sz="2000" dirty="0">
                <a:effectLst/>
                <a:latin typeface="Bahnschrift SemiBold" panose="020B0502040204020203" pitchFamily="34" charset="0"/>
                <a:ea typeface="Roboto" panose="02000000000000000000" pitchFamily="2" charset="0"/>
                <a:cs typeface="Calibri" panose="020F0502020204030204" pitchFamily="34" charset="0"/>
              </a:rPr>
              <a:t>INSIGHTS:</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 various</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key</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insights</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were</a:t>
            </a:r>
            <a:r>
              <a:rPr lang="en-US" sz="1800" spc="-45"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spc="-10" dirty="0">
                <a:solidFill>
                  <a:srgbClr val="0D0D0D"/>
                </a:solidFill>
                <a:effectLst/>
                <a:latin typeface="Calibri" panose="020F0502020204030204" pitchFamily="34" charset="0"/>
                <a:ea typeface="Roboto" panose="02000000000000000000" pitchFamily="2" charset="0"/>
                <a:cs typeface="Roboto" panose="02000000000000000000" pitchFamily="2" charset="0"/>
              </a:rPr>
              <a:t>uncovered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through</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the</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data</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analytics</a:t>
            </a:r>
            <a:r>
              <a:rPr lang="en-US" sz="1800" spc="-50" dirty="0">
                <a:solidFill>
                  <a:srgbClr val="0D0D0D"/>
                </a:solidFill>
                <a:effectLst/>
                <a:latin typeface="Calibri" panose="020F0502020204030204" pitchFamily="34" charset="0"/>
                <a:ea typeface="Roboto" panose="02000000000000000000" pitchFamily="2" charset="0"/>
                <a:cs typeface="Roboto" panose="02000000000000000000" pitchFamily="2" charset="0"/>
              </a:rPr>
              <a:t> </a:t>
            </a:r>
            <a:r>
              <a:rPr lang="en-US" sz="1800" dirty="0">
                <a:solidFill>
                  <a:srgbClr val="0D0D0D"/>
                </a:solidFill>
                <a:effectLst/>
                <a:latin typeface="Calibri" panose="020F0502020204030204" pitchFamily="34" charset="0"/>
                <a:ea typeface="Roboto" panose="02000000000000000000" pitchFamily="2" charset="0"/>
                <a:cs typeface="Roboto" panose="02000000000000000000" pitchFamily="2" charset="0"/>
              </a:rPr>
              <a:t>process. These are the following tasks which have to be done as per the client requirement</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1570"/>
              </a:spcBef>
              <a:buFont typeface="Symbol" panose="05050102010706020507" pitchFamily="18" charset="2"/>
              <a:buChar char=""/>
            </a:pPr>
            <a:r>
              <a:rPr lang="en-IN" sz="1800" b="1" dirty="0">
                <a:effectLst/>
                <a:latin typeface="Calibri" panose="020F0502020204030204" pitchFamily="34" charset="0"/>
                <a:ea typeface="Roboto" panose="02000000000000000000" pitchFamily="2" charset="0"/>
                <a:cs typeface="Roboto" panose="02000000000000000000" pitchFamily="2" charset="0"/>
              </a:rPr>
              <a:t>Average Call Duration:</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1570"/>
              </a:spcBef>
              <a:buFont typeface="Symbol" panose="05050102010706020507" pitchFamily="18" charset="2"/>
              <a:buChar char=""/>
            </a:pPr>
            <a:r>
              <a:rPr lang="en-IN" sz="1800" b="1" dirty="0">
                <a:effectLst/>
                <a:latin typeface="Calibri" panose="020F0502020204030204" pitchFamily="34" charset="0"/>
                <a:ea typeface="Roboto" panose="02000000000000000000" pitchFamily="2" charset="0"/>
                <a:cs typeface="Roboto" panose="02000000000000000000" pitchFamily="2" charset="0"/>
              </a:rPr>
              <a:t>Call Volume Analysis</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1570"/>
              </a:spcBef>
              <a:buFont typeface="Symbol" panose="05050102010706020507" pitchFamily="18" charset="2"/>
              <a:buChar char=""/>
            </a:pPr>
            <a:r>
              <a:rPr lang="en-IN" sz="1800" b="1" dirty="0">
                <a:effectLst/>
                <a:latin typeface="Calibri" panose="020F0502020204030204" pitchFamily="34" charset="0"/>
                <a:ea typeface="Roboto" panose="02000000000000000000" pitchFamily="2" charset="0"/>
                <a:cs typeface="Roboto" panose="02000000000000000000" pitchFamily="2" charset="0"/>
              </a:rPr>
              <a:t>Manpower Planning</a:t>
            </a:r>
            <a:endParaRPr lang="en-IN" sz="16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1570"/>
              </a:spcBef>
              <a:buFont typeface="Symbol" panose="05050102010706020507" pitchFamily="18" charset="2"/>
              <a:buChar char=""/>
            </a:pPr>
            <a:r>
              <a:rPr lang="en-IN" sz="1800" b="1" dirty="0">
                <a:effectLst/>
                <a:latin typeface="Calibri" panose="020F0502020204030204" pitchFamily="34" charset="0"/>
                <a:ea typeface="Roboto" panose="02000000000000000000" pitchFamily="2" charset="0"/>
                <a:cs typeface="Roboto" panose="02000000000000000000" pitchFamily="2" charset="0"/>
              </a:rPr>
              <a:t>Night Shift Manpower Planning:</a:t>
            </a:r>
            <a:endParaRPr lang="en-IN" sz="160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82905129"/>
      </p:ext>
    </p:extLst>
  </p:cSld>
  <p:clrMapOvr>
    <a:masterClrMapping/>
  </p:clrMapOvr>
  <p:transition advTm="26143">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001A2-2CF4-28CD-3527-9AD4A62F5CAD}"/>
              </a:ext>
            </a:extLst>
          </p:cNvPr>
          <p:cNvSpPr txBox="1"/>
          <p:nvPr/>
        </p:nvSpPr>
        <p:spPr>
          <a:xfrm>
            <a:off x="424542" y="2259920"/>
            <a:ext cx="11451771" cy="227754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0" marR="0">
              <a:spcBef>
                <a:spcPts val="1570"/>
              </a:spcBef>
            </a:pPr>
            <a:endParaRPr lang="en-IN" sz="2800" dirty="0">
              <a:effectLst/>
              <a:latin typeface="Bahnschrift SemiBold" panose="020B0502040204020203" pitchFamily="34" charset="0"/>
              <a:ea typeface="Roboto" panose="02000000000000000000" pitchFamily="2" charset="0"/>
              <a:cs typeface="Calibri" panose="020F0502020204030204" pitchFamily="34" charset="0"/>
            </a:endParaRPr>
          </a:p>
          <a:p>
            <a:pPr marL="0" marR="0">
              <a:spcBef>
                <a:spcPts val="1570"/>
              </a:spcBef>
            </a:pPr>
            <a:r>
              <a:rPr lang="en-IN" sz="2800" dirty="0">
                <a:effectLst/>
                <a:latin typeface="Bahnschrift SemiBold" panose="020B0502040204020203" pitchFamily="34" charset="0"/>
                <a:ea typeface="Roboto" panose="02000000000000000000" pitchFamily="2" charset="0"/>
                <a:cs typeface="Calibri" panose="020F0502020204030204" pitchFamily="34" charset="0"/>
              </a:rPr>
              <a:t>AVERAGE CALL DURATION:</a:t>
            </a:r>
            <a:endParaRPr lang="en-IN" sz="2800" dirty="0">
              <a:effectLst/>
              <a:latin typeface="Roboto" panose="02000000000000000000" pitchFamily="2" charset="0"/>
              <a:ea typeface="Roboto" panose="02000000000000000000" pitchFamily="2" charset="0"/>
              <a:cs typeface="Roboto" panose="02000000000000000000" pitchFamily="2" charset="0"/>
            </a:endParaRPr>
          </a:p>
          <a:p>
            <a:pPr marL="0" marR="0">
              <a:spcBef>
                <a:spcPts val="1570"/>
              </a:spcBef>
            </a:pPr>
            <a:r>
              <a:rPr lang="en-IN" sz="2800" b="1" dirty="0">
                <a:effectLst/>
                <a:latin typeface="Calibri" panose="020F0502020204030204" pitchFamily="34" charset="0"/>
                <a:ea typeface="Roboto" panose="02000000000000000000" pitchFamily="2" charset="0"/>
                <a:cs typeface="Roboto" panose="02000000000000000000" pitchFamily="2" charset="0"/>
              </a:rPr>
              <a:t>Your Task:</a:t>
            </a:r>
            <a:r>
              <a:rPr lang="en-IN" sz="2800" dirty="0">
                <a:effectLst/>
                <a:latin typeface="Calibri" panose="020F0502020204030204" pitchFamily="34" charset="0"/>
                <a:ea typeface="Roboto" panose="02000000000000000000" pitchFamily="2" charset="0"/>
                <a:cs typeface="Roboto" panose="02000000000000000000" pitchFamily="2" charset="0"/>
              </a:rPr>
              <a:t> What is the average duration of calls for each time bucket?</a:t>
            </a:r>
            <a:endParaRPr lang="en-IN" sz="2800" dirty="0">
              <a:effectLst/>
              <a:latin typeface="Roboto" panose="02000000000000000000" pitchFamily="2" charset="0"/>
              <a:ea typeface="Roboto" panose="02000000000000000000" pitchFamily="2" charset="0"/>
              <a:cs typeface="Roboto" panose="02000000000000000000" pitchFamily="2" charset="0"/>
            </a:endParaRPr>
          </a:p>
          <a:p>
            <a:pPr marL="0" marR="0">
              <a:spcBef>
                <a:spcPts val="1570"/>
              </a:spcBef>
            </a:pPr>
            <a:r>
              <a:rPr lang="en-IN" sz="1800" dirty="0">
                <a:effectLst/>
                <a:latin typeface="Calibri" panose="020F0502020204030204" pitchFamily="34" charset="0"/>
                <a:ea typeface="Roboto" panose="02000000000000000000" pitchFamily="2" charset="0"/>
                <a:cs typeface="Roboto" panose="02000000000000000000" pitchFamily="2" charset="0"/>
              </a:rPr>
              <a:t> </a:t>
            </a:r>
            <a:endParaRPr lang="en-IN" sz="160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00321028"/>
      </p:ext>
    </p:extLst>
  </p:cSld>
  <p:clrMapOvr>
    <a:masterClrMapping/>
  </p:clrMapOvr>
  <p:transition advTm="7383">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9A8AEB-CDE0-9652-1D9C-F2E97AC83CA5}"/>
              </a:ext>
            </a:extLst>
          </p:cNvPr>
          <p:cNvGraphicFramePr>
            <a:graphicFrameLocks noGrp="1"/>
          </p:cNvGraphicFramePr>
          <p:nvPr>
            <p:extLst>
              <p:ext uri="{D42A27DB-BD31-4B8C-83A1-F6EECF244321}">
                <p14:modId xmlns:p14="http://schemas.microsoft.com/office/powerpoint/2010/main" val="156302008"/>
              </p:ext>
            </p:extLst>
          </p:nvPr>
        </p:nvGraphicFramePr>
        <p:xfrm>
          <a:off x="97972" y="1426031"/>
          <a:ext cx="11887199" cy="4481965"/>
        </p:xfrm>
        <a:graphic>
          <a:graphicData uri="http://schemas.openxmlformats.org/drawingml/2006/table">
            <a:tbl>
              <a:tblPr firstRow="1" firstCol="1" bandRow="1">
                <a:effectLst>
                  <a:innerShdw blurRad="63500" dist="50800" dir="16200000">
                    <a:prstClr val="black">
                      <a:alpha val="50000"/>
                    </a:prstClr>
                  </a:innerShdw>
                </a:effectLst>
                <a:tableStyleId>{7DF18680-E054-41AD-8BC1-D1AEF772440D}</a:tableStyleId>
              </a:tblPr>
              <a:tblGrid>
                <a:gridCol w="4476278">
                  <a:extLst>
                    <a:ext uri="{9D8B030D-6E8A-4147-A177-3AD203B41FA5}">
                      <a16:colId xmlns:a16="http://schemas.microsoft.com/office/drawing/2014/main" val="3694791431"/>
                    </a:ext>
                  </a:extLst>
                </a:gridCol>
                <a:gridCol w="7410921">
                  <a:extLst>
                    <a:ext uri="{9D8B030D-6E8A-4147-A177-3AD203B41FA5}">
                      <a16:colId xmlns:a16="http://schemas.microsoft.com/office/drawing/2014/main" val="1423819574"/>
                    </a:ext>
                  </a:extLst>
                </a:gridCol>
              </a:tblGrid>
              <a:tr h="263276">
                <a:tc>
                  <a:txBody>
                    <a:bodyPr/>
                    <a:lstStyle/>
                    <a:p>
                      <a:pPr marL="0" marR="0" algn="ctr">
                        <a:lnSpc>
                          <a:spcPct val="107000"/>
                        </a:lnSpc>
                        <a:spcAft>
                          <a:spcPts val="800"/>
                        </a:spcAft>
                      </a:pPr>
                      <a:r>
                        <a:rPr lang="en-IN" sz="1800" b="1" kern="0" dirty="0" err="1">
                          <a:effectLst/>
                        </a:rPr>
                        <a:t>Call_Status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answered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7395438"/>
                  </a:ext>
                </a:extLst>
              </a:tr>
              <a:tr h="263634">
                <a:tc>
                  <a:txBody>
                    <a:bodyPr/>
                    <a:lstStyle/>
                    <a:p>
                      <a:pPr>
                        <a:lnSpc>
                          <a:spcPct val="107000"/>
                        </a:lnSpc>
                      </a:pPr>
                      <a:endParaRPr lang="en-IN" sz="1800" b="1" kern="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IN" sz="1800" b="1" kern="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6953999"/>
                  </a:ext>
                </a:extLst>
              </a:tr>
              <a:tr h="263276">
                <a:tc>
                  <a:txBody>
                    <a:bodyPr/>
                    <a:lstStyle/>
                    <a:p>
                      <a:pPr marL="0" marR="0" algn="ctr">
                        <a:lnSpc>
                          <a:spcPct val="107000"/>
                        </a:lnSpc>
                        <a:spcAft>
                          <a:spcPts val="800"/>
                        </a:spcAft>
                      </a:pPr>
                      <a:r>
                        <a:rPr lang="en-IN" sz="1800" b="1" kern="0" dirty="0">
                          <a:effectLst/>
                        </a:rPr>
                        <a:t>Time Bucket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Average of </a:t>
                      </a:r>
                      <a:r>
                        <a:rPr lang="en-IN" sz="1800" b="1" kern="0" dirty="0" err="1">
                          <a:effectLst/>
                        </a:rPr>
                        <a:t>Call_Seconds</a:t>
                      </a:r>
                      <a:r>
                        <a:rPr lang="en-IN" sz="1800" b="1" kern="0" dirty="0">
                          <a:effectLst/>
                        </a:rPr>
                        <a:t> (s)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0820321"/>
                  </a:ext>
                </a:extLst>
              </a:tr>
              <a:tr h="263276">
                <a:tc>
                  <a:txBody>
                    <a:bodyPr/>
                    <a:lstStyle/>
                    <a:p>
                      <a:pPr marL="0" marR="0" algn="ctr">
                        <a:lnSpc>
                          <a:spcPct val="107000"/>
                        </a:lnSpc>
                        <a:spcAft>
                          <a:spcPts val="800"/>
                        </a:spcAft>
                      </a:pPr>
                      <a:r>
                        <a:rPr lang="en-IN" sz="1800" b="1" kern="0" dirty="0">
                          <a:effectLst/>
                        </a:rPr>
                        <a:t>10_11</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203.33</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5129918"/>
                  </a:ext>
                </a:extLst>
              </a:tr>
              <a:tr h="263276">
                <a:tc>
                  <a:txBody>
                    <a:bodyPr/>
                    <a:lstStyle/>
                    <a:p>
                      <a:pPr marL="0" marR="0" algn="ctr">
                        <a:lnSpc>
                          <a:spcPct val="107000"/>
                        </a:lnSpc>
                        <a:spcAft>
                          <a:spcPts val="800"/>
                        </a:spcAft>
                      </a:pPr>
                      <a:r>
                        <a:rPr lang="en-IN" sz="1800" b="1" kern="0" dirty="0">
                          <a:effectLst/>
                        </a:rPr>
                        <a:t>11_12</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199.26</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3359298"/>
                  </a:ext>
                </a:extLst>
              </a:tr>
              <a:tr h="263276">
                <a:tc>
                  <a:txBody>
                    <a:bodyPr/>
                    <a:lstStyle/>
                    <a:p>
                      <a:pPr marL="0" marR="0" algn="ctr">
                        <a:lnSpc>
                          <a:spcPct val="107000"/>
                        </a:lnSpc>
                        <a:spcAft>
                          <a:spcPts val="800"/>
                        </a:spcAft>
                      </a:pPr>
                      <a:r>
                        <a:rPr lang="en-IN" sz="1800" b="1" kern="0" dirty="0">
                          <a:effectLst/>
                        </a:rPr>
                        <a:t>12_13</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a:effectLst/>
                        </a:rPr>
                        <a:t>192.89</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8448680"/>
                  </a:ext>
                </a:extLst>
              </a:tr>
              <a:tr h="263276">
                <a:tc>
                  <a:txBody>
                    <a:bodyPr/>
                    <a:lstStyle/>
                    <a:p>
                      <a:pPr marL="0" marR="0" algn="ctr">
                        <a:lnSpc>
                          <a:spcPct val="107000"/>
                        </a:lnSpc>
                        <a:spcAft>
                          <a:spcPts val="800"/>
                        </a:spcAft>
                      </a:pPr>
                      <a:r>
                        <a:rPr lang="en-IN" sz="1800" b="1" kern="0">
                          <a:effectLst/>
                        </a:rPr>
                        <a:t>13_14</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194.74</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312440"/>
                  </a:ext>
                </a:extLst>
              </a:tr>
              <a:tr h="263276">
                <a:tc>
                  <a:txBody>
                    <a:bodyPr/>
                    <a:lstStyle/>
                    <a:p>
                      <a:pPr marL="0" marR="0" algn="ctr">
                        <a:lnSpc>
                          <a:spcPct val="107000"/>
                        </a:lnSpc>
                        <a:spcAft>
                          <a:spcPts val="800"/>
                        </a:spcAft>
                      </a:pPr>
                      <a:r>
                        <a:rPr lang="en-IN" sz="1800" b="1" kern="0" dirty="0">
                          <a:effectLst/>
                        </a:rPr>
                        <a:t>14_15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a:effectLst/>
                        </a:rPr>
                        <a:t>193.68</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07366"/>
                  </a:ext>
                </a:extLst>
              </a:tr>
              <a:tr h="263276">
                <a:tc>
                  <a:txBody>
                    <a:bodyPr/>
                    <a:lstStyle/>
                    <a:p>
                      <a:pPr marL="0" marR="0" algn="ctr">
                        <a:lnSpc>
                          <a:spcPct val="107000"/>
                        </a:lnSpc>
                        <a:spcAft>
                          <a:spcPts val="800"/>
                        </a:spcAft>
                      </a:pPr>
                      <a:r>
                        <a:rPr lang="en-IN" sz="1800" b="1" kern="0">
                          <a:effectLst/>
                        </a:rPr>
                        <a:t>15_16</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198.89</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1004215"/>
                  </a:ext>
                </a:extLst>
              </a:tr>
              <a:tr h="263276">
                <a:tc>
                  <a:txBody>
                    <a:bodyPr/>
                    <a:lstStyle/>
                    <a:p>
                      <a:pPr marL="0" marR="0" algn="ctr">
                        <a:lnSpc>
                          <a:spcPct val="107000"/>
                        </a:lnSpc>
                        <a:spcAft>
                          <a:spcPts val="800"/>
                        </a:spcAft>
                      </a:pPr>
                      <a:r>
                        <a:rPr lang="en-IN" sz="1800" b="1" kern="0" dirty="0">
                          <a:effectLst/>
                        </a:rPr>
                        <a:t>16_17</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a:effectLst/>
                        </a:rPr>
                        <a:t>200.87</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0563865"/>
                  </a:ext>
                </a:extLst>
              </a:tr>
              <a:tr h="263276">
                <a:tc>
                  <a:txBody>
                    <a:bodyPr/>
                    <a:lstStyle/>
                    <a:p>
                      <a:pPr marL="0" marR="0" algn="ctr">
                        <a:lnSpc>
                          <a:spcPct val="107000"/>
                        </a:lnSpc>
                        <a:spcAft>
                          <a:spcPts val="800"/>
                        </a:spcAft>
                      </a:pPr>
                      <a:r>
                        <a:rPr lang="en-IN" sz="1800" b="1" kern="0" dirty="0">
                          <a:effectLst/>
                        </a:rPr>
                        <a:t>17_18</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200.25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0784452"/>
                  </a:ext>
                </a:extLst>
              </a:tr>
              <a:tr h="263276">
                <a:tc>
                  <a:txBody>
                    <a:bodyPr/>
                    <a:lstStyle/>
                    <a:p>
                      <a:pPr marL="0" marR="0" algn="ctr">
                        <a:lnSpc>
                          <a:spcPct val="107000"/>
                        </a:lnSpc>
                        <a:spcAft>
                          <a:spcPts val="800"/>
                        </a:spcAft>
                      </a:pPr>
                      <a:r>
                        <a:rPr lang="en-IN" sz="1800" b="1" kern="0" dirty="0">
                          <a:effectLst/>
                        </a:rPr>
                        <a:t>18_19</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202.55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5202153"/>
                  </a:ext>
                </a:extLst>
              </a:tr>
              <a:tr h="263276">
                <a:tc>
                  <a:txBody>
                    <a:bodyPr/>
                    <a:lstStyle/>
                    <a:p>
                      <a:pPr marL="0" marR="0" algn="ctr">
                        <a:lnSpc>
                          <a:spcPct val="107000"/>
                        </a:lnSpc>
                        <a:spcAft>
                          <a:spcPts val="800"/>
                        </a:spcAft>
                      </a:pPr>
                      <a:r>
                        <a:rPr lang="en-IN" sz="1800" b="1" kern="0" dirty="0">
                          <a:effectLst/>
                        </a:rPr>
                        <a:t>19_20</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203.41</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5230457"/>
                  </a:ext>
                </a:extLst>
              </a:tr>
              <a:tr h="263276">
                <a:tc>
                  <a:txBody>
                    <a:bodyPr/>
                    <a:lstStyle/>
                    <a:p>
                      <a:pPr marL="0" marR="0" algn="ctr">
                        <a:lnSpc>
                          <a:spcPct val="107000"/>
                        </a:lnSpc>
                        <a:spcAft>
                          <a:spcPts val="800"/>
                        </a:spcAft>
                      </a:pPr>
                      <a:r>
                        <a:rPr lang="en-IN" sz="1800" b="1" kern="0">
                          <a:effectLst/>
                        </a:rPr>
                        <a:t>20_21</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202.85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1208476"/>
                  </a:ext>
                </a:extLst>
              </a:tr>
              <a:tr h="263276">
                <a:tc>
                  <a:txBody>
                    <a:bodyPr/>
                    <a:lstStyle/>
                    <a:p>
                      <a:pPr marL="0" marR="0" algn="ctr">
                        <a:lnSpc>
                          <a:spcPct val="107000"/>
                        </a:lnSpc>
                        <a:spcAft>
                          <a:spcPts val="800"/>
                        </a:spcAft>
                      </a:pPr>
                      <a:r>
                        <a:rPr lang="en-IN" sz="1800" b="1" kern="0">
                          <a:effectLst/>
                        </a:rPr>
                        <a:t>9_10</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199.07</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0751533"/>
                  </a:ext>
                </a:extLst>
              </a:tr>
              <a:tr h="263276">
                <a:tc>
                  <a:txBody>
                    <a:bodyPr/>
                    <a:lstStyle/>
                    <a:p>
                      <a:pPr marL="0" marR="0" algn="ctr">
                        <a:lnSpc>
                          <a:spcPct val="107000"/>
                        </a:lnSpc>
                        <a:spcAft>
                          <a:spcPts val="800"/>
                        </a:spcAft>
                      </a:pPr>
                      <a:r>
                        <a:rPr lang="en-IN" sz="1800" b="1" kern="0">
                          <a:effectLst/>
                        </a:rPr>
                        <a:t>Grand Total</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pPr>
                      <a:r>
                        <a:rPr lang="en-IN" sz="1800" b="1" kern="0" dirty="0">
                          <a:effectLst/>
                        </a:rPr>
                        <a:t>198.62</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163833"/>
                  </a:ext>
                </a:extLst>
              </a:tr>
            </a:tbl>
          </a:graphicData>
        </a:graphic>
      </p:graphicFrame>
    </p:spTree>
    <p:extLst>
      <p:ext uri="{BB962C8B-B14F-4D97-AF65-F5344CB8AC3E}">
        <p14:creationId xmlns:p14="http://schemas.microsoft.com/office/powerpoint/2010/main" val="3377641621"/>
      </p:ext>
    </p:extLst>
  </p:cSld>
  <p:clrMapOvr>
    <a:masterClrMapping/>
  </p:clrMapOvr>
  <mc:AlternateContent xmlns:mc="http://schemas.openxmlformats.org/markup-compatibility/2006" xmlns:p15="http://schemas.microsoft.com/office/powerpoint/2012/main">
    <mc:Choice Requires="p15">
      <p:transition advTm="21449">
        <p15:prstTrans prst="fallOver"/>
      </p:transition>
    </mc:Choice>
    <mc:Fallback xmlns="">
      <p:transition advTm="214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D5C4BC9-0239-6104-1ADC-62FF399BA64A}"/>
              </a:ext>
            </a:extLst>
          </p:cNvPr>
          <p:cNvGraphicFramePr/>
          <p:nvPr>
            <p:extLst>
              <p:ext uri="{D42A27DB-BD31-4B8C-83A1-F6EECF244321}">
                <p14:modId xmlns:p14="http://schemas.microsoft.com/office/powerpoint/2010/main" val="2663361264"/>
              </p:ext>
            </p:extLst>
          </p:nvPr>
        </p:nvGraphicFramePr>
        <p:xfrm>
          <a:off x="1" y="1153886"/>
          <a:ext cx="12192000" cy="43760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3743538"/>
      </p:ext>
    </p:extLst>
  </p:cSld>
  <p:clrMapOvr>
    <a:masterClrMapping/>
  </p:clrMapOvr>
  <mc:AlternateContent xmlns:mc="http://schemas.openxmlformats.org/markup-compatibility/2006" xmlns:p15="http://schemas.microsoft.com/office/powerpoint/2012/main">
    <mc:Choice Requires="p15">
      <p:transition advTm="15120">
        <p15:prstTrans prst="pageCurlDouble"/>
      </p:transition>
    </mc:Choice>
    <mc:Fallback xmlns="">
      <p:transition advTm="1512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EE396-F981-2ACC-E317-E5C345EAA666}"/>
              </a:ext>
            </a:extLst>
          </p:cNvPr>
          <p:cNvSpPr txBox="1"/>
          <p:nvPr/>
        </p:nvSpPr>
        <p:spPr>
          <a:xfrm>
            <a:off x="76200" y="2100943"/>
            <a:ext cx="12115800" cy="126034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marL="342900" marR="0" lvl="0" indent="-342900">
              <a:lnSpc>
                <a:spcPct val="107000"/>
              </a:lnSpc>
              <a:spcAft>
                <a:spcPts val="800"/>
              </a:spcAft>
              <a:buFont typeface="Symbol" panose="05050102010706020507" pitchFamily="18" charset="2"/>
              <a:buChar char=""/>
            </a:pPr>
            <a:r>
              <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As seen in the graph</a:t>
            </a:r>
            <a:r>
              <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r>
              <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we can clearly</a:t>
            </a:r>
            <a:r>
              <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r>
              <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the average duration of calls for each time buckets for answered calls only. For 7pm-8pm the duration of calls is the highest and for 12 pm -1 pm the value is the lowest amongst all</a:t>
            </a:r>
            <a:endParaRPr lang="en-IN" sz="2400" kern="1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1645536"/>
      </p:ext>
    </p:extLst>
  </p:cSld>
  <p:clrMapOvr>
    <a:masterClrMapping/>
  </p:clrMapOvr>
  <mc:AlternateContent xmlns:mc="http://schemas.openxmlformats.org/markup-compatibility/2006" xmlns:p15="http://schemas.microsoft.com/office/powerpoint/2012/main">
    <mc:Choice Requires="p15">
      <p:transition advTm="13620">
        <p15:prstTrans prst="peelOff"/>
      </p:transition>
    </mc:Choice>
    <mc:Fallback xmlns="">
      <p:transition advTm="1362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9B2F54-7D1B-A194-BAB9-9166FDC8793A}"/>
              </a:ext>
            </a:extLst>
          </p:cNvPr>
          <p:cNvSpPr txBox="1"/>
          <p:nvPr/>
        </p:nvSpPr>
        <p:spPr>
          <a:xfrm>
            <a:off x="0" y="2427514"/>
            <a:ext cx="12192000" cy="140551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63500" marR="0">
              <a:spcBef>
                <a:spcPts val="1570"/>
              </a:spcBef>
            </a:pPr>
            <a:r>
              <a:rPr lang="en-IN" sz="2400" b="1" dirty="0">
                <a:ln/>
                <a:solidFill>
                  <a:schemeClr val="accent3"/>
                </a:solidFill>
                <a:latin typeface="Bahnschrift SemiBold" panose="020B0502040204020203" pitchFamily="34" charset="0"/>
                <a:ea typeface="Roboto" panose="02000000000000000000" pitchFamily="2" charset="0"/>
                <a:cs typeface="Calibri" panose="020F0502020204030204" pitchFamily="34" charset="0"/>
              </a:rPr>
              <a:t>CALL VOLUME ANALYSIS:</a:t>
            </a:r>
            <a:endParaRPr lang="en-IN" sz="2400" b="1" dirty="0">
              <a:ln/>
              <a:solidFill>
                <a:schemeClr val="accent3"/>
              </a:solidFill>
              <a:latin typeface="Roboto" panose="02000000000000000000" pitchFamily="2" charset="0"/>
              <a:ea typeface="Roboto" panose="02000000000000000000" pitchFamily="2" charset="0"/>
              <a:cs typeface="Roboto" panose="02000000000000000000" pitchFamily="2" charset="0"/>
            </a:endParaRPr>
          </a:p>
          <a:p>
            <a:pPr marL="63500" marR="0">
              <a:spcBef>
                <a:spcPts val="1570"/>
              </a:spcBef>
            </a:pPr>
            <a:r>
              <a:rPr lang="en-IN" sz="2400" b="1" dirty="0">
                <a:ln/>
                <a:solidFill>
                  <a:schemeClr val="accent3"/>
                </a:solidFill>
                <a:latin typeface="Calibri" panose="020F0502020204030204" pitchFamily="34" charset="0"/>
                <a:ea typeface="Roboto" panose="02000000000000000000" pitchFamily="2" charset="0"/>
                <a:cs typeface="Roboto" panose="02000000000000000000" pitchFamily="2" charset="0"/>
              </a:rPr>
              <a:t>Your Task: </a:t>
            </a:r>
            <a:r>
              <a:rPr lang="en-US" sz="2400" b="1" dirty="0">
                <a:ln/>
                <a:solidFill>
                  <a:schemeClr val="accent3"/>
                </a:solidFill>
                <a:latin typeface="Calibri" panose="020F0502020204030204" pitchFamily="34" charset="0"/>
                <a:ea typeface="Roboto" panose="02000000000000000000" pitchFamily="2" charset="0"/>
                <a:cs typeface="Roboto" panose="02000000000000000000" pitchFamily="2" charset="0"/>
              </a:rPr>
              <a:t>Can you create a chart or graph that shows the number of calls received in each time bucket?</a:t>
            </a:r>
            <a:endParaRPr lang="en-IN" sz="2400" b="1" dirty="0">
              <a:ln/>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pic>
        <p:nvPicPr>
          <p:cNvPr id="2" name="Video 1">
            <a:hlinkClick r:id="" action="ppaction://media"/>
            <a:extLst>
              <a:ext uri="{FF2B5EF4-FFF2-40B4-BE49-F238E27FC236}">
                <a16:creationId xmlns:a16="http://schemas.microsoft.com/office/drawing/2014/main" id="{D5E2A7EA-96A1-0C1C-C9D9-9F65CB2DD6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04717865"/>
      </p:ext>
    </p:extLst>
  </p:cSld>
  <p:clrMapOvr>
    <a:masterClrMapping/>
  </p:clrMapOvr>
  <mc:AlternateContent xmlns:mc="http://schemas.openxmlformats.org/markup-compatibility/2006" xmlns:p14="http://schemas.microsoft.com/office/powerpoint/2010/main">
    <mc:Choice Requires="p14">
      <p:transition advTm="12035">
        <p14:flip dir="r"/>
      </p:transition>
    </mc:Choice>
    <mc:Fallback xmlns="">
      <p:transition advTm="120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6C3D23-BF97-4559-08F2-110FA314B14A}"/>
              </a:ext>
            </a:extLst>
          </p:cNvPr>
          <p:cNvGraphicFramePr>
            <a:graphicFrameLocks noGrp="1"/>
          </p:cNvGraphicFramePr>
          <p:nvPr>
            <p:extLst>
              <p:ext uri="{D42A27DB-BD31-4B8C-83A1-F6EECF244321}">
                <p14:modId xmlns:p14="http://schemas.microsoft.com/office/powerpoint/2010/main" val="921129152"/>
              </p:ext>
            </p:extLst>
          </p:nvPr>
        </p:nvGraphicFramePr>
        <p:xfrm>
          <a:off x="0" y="1182166"/>
          <a:ext cx="12115800" cy="3921386"/>
        </p:xfrm>
        <a:graphic>
          <a:graphicData uri="http://schemas.openxmlformats.org/drawingml/2006/table">
            <a:tbl>
              <a:tblPr firstRow="1" firstCol="1" bandRow="1">
                <a:effectLst>
                  <a:innerShdw blurRad="114300">
                    <a:prstClr val="black"/>
                  </a:innerShdw>
                </a:effectLst>
                <a:tableStyleId>{1FECB4D8-DB02-4DC6-A0A2-4F2EBAE1DC90}</a:tableStyleId>
              </a:tblPr>
              <a:tblGrid>
                <a:gridCol w="2559511">
                  <a:extLst>
                    <a:ext uri="{9D8B030D-6E8A-4147-A177-3AD203B41FA5}">
                      <a16:colId xmlns:a16="http://schemas.microsoft.com/office/drawing/2014/main" val="3758935265"/>
                    </a:ext>
                  </a:extLst>
                </a:gridCol>
                <a:gridCol w="5182674">
                  <a:extLst>
                    <a:ext uri="{9D8B030D-6E8A-4147-A177-3AD203B41FA5}">
                      <a16:colId xmlns:a16="http://schemas.microsoft.com/office/drawing/2014/main" val="2612432533"/>
                    </a:ext>
                  </a:extLst>
                </a:gridCol>
                <a:gridCol w="4373615">
                  <a:extLst>
                    <a:ext uri="{9D8B030D-6E8A-4147-A177-3AD203B41FA5}">
                      <a16:colId xmlns:a16="http://schemas.microsoft.com/office/drawing/2014/main" val="4217737829"/>
                    </a:ext>
                  </a:extLst>
                </a:gridCol>
              </a:tblGrid>
              <a:tr h="150495">
                <a:tc>
                  <a:txBody>
                    <a:bodyPr/>
                    <a:lstStyle/>
                    <a:p>
                      <a:pPr marL="0" marR="0" algn="ctr">
                        <a:lnSpc>
                          <a:spcPct val="107000"/>
                        </a:lnSpc>
                        <a:spcAft>
                          <a:spcPts val="800"/>
                        </a:spcAft>
                      </a:pPr>
                      <a:r>
                        <a:rPr lang="en-IN" sz="1800" kern="0" dirty="0">
                          <a:effectLst/>
                        </a:rPr>
                        <a:t>Time Bucket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1800" kern="0">
                          <a:effectLst/>
                        </a:rPr>
                        <a:t>Count of Customer_Phone_No</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marL="0" marR="0" algn="ctr">
                        <a:lnSpc>
                          <a:spcPct val="107000"/>
                        </a:lnSpc>
                        <a:spcAft>
                          <a:spcPts val="800"/>
                        </a:spcAft>
                      </a:pPr>
                      <a:r>
                        <a:rPr lang="en-IN" sz="1800" kern="0">
                          <a:effectLst/>
                        </a:rPr>
                        <a:t>Count of Call_Seconds (s)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4773947"/>
                  </a:ext>
                </a:extLst>
              </a:tr>
              <a:tr h="150495">
                <a:tc>
                  <a:txBody>
                    <a:bodyPr/>
                    <a:lstStyle/>
                    <a:p>
                      <a:pPr marL="0" marR="0" algn="ctr">
                        <a:lnSpc>
                          <a:spcPct val="107000"/>
                        </a:lnSpc>
                        <a:spcAft>
                          <a:spcPts val="800"/>
                        </a:spcAft>
                      </a:pPr>
                      <a:r>
                        <a:rPr lang="en-IN" sz="1800" kern="0" dirty="0">
                          <a:effectLst/>
                        </a:rPr>
                        <a:t>10_11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13313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11.28%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48046865"/>
                  </a:ext>
                </a:extLst>
              </a:tr>
              <a:tr h="150495">
                <a:tc>
                  <a:txBody>
                    <a:bodyPr/>
                    <a:lstStyle/>
                    <a:p>
                      <a:pPr marL="0" marR="0" algn="ctr">
                        <a:lnSpc>
                          <a:spcPct val="107000"/>
                        </a:lnSpc>
                        <a:spcAft>
                          <a:spcPts val="800"/>
                        </a:spcAft>
                      </a:pPr>
                      <a:r>
                        <a:rPr lang="en-IN" sz="1800" kern="0" dirty="0">
                          <a:effectLst/>
                        </a:rPr>
                        <a:t>11_12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14626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12.40%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98408364"/>
                  </a:ext>
                </a:extLst>
              </a:tr>
              <a:tr h="150495">
                <a:tc>
                  <a:txBody>
                    <a:bodyPr/>
                    <a:lstStyle/>
                    <a:p>
                      <a:pPr marL="0" marR="0" algn="ctr">
                        <a:lnSpc>
                          <a:spcPct val="107000"/>
                        </a:lnSpc>
                        <a:spcAft>
                          <a:spcPts val="800"/>
                        </a:spcAft>
                      </a:pPr>
                      <a:r>
                        <a:rPr lang="en-IN" sz="1800" kern="0" dirty="0">
                          <a:effectLst/>
                        </a:rPr>
                        <a:t>12_13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12652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10.72%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701085718"/>
                  </a:ext>
                </a:extLst>
              </a:tr>
              <a:tr h="150495">
                <a:tc>
                  <a:txBody>
                    <a:bodyPr/>
                    <a:lstStyle/>
                    <a:p>
                      <a:pPr marL="0" marR="0" algn="ctr">
                        <a:lnSpc>
                          <a:spcPct val="107000"/>
                        </a:lnSpc>
                        <a:spcAft>
                          <a:spcPts val="800"/>
                        </a:spcAft>
                      </a:pPr>
                      <a:r>
                        <a:rPr lang="en-IN" sz="1800" kern="0" dirty="0">
                          <a:effectLst/>
                        </a:rPr>
                        <a:t>13_14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11561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9.80%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67235897"/>
                  </a:ext>
                </a:extLst>
              </a:tr>
              <a:tr h="150495">
                <a:tc>
                  <a:txBody>
                    <a:bodyPr/>
                    <a:lstStyle/>
                    <a:p>
                      <a:pPr marL="0" marR="0" algn="ctr">
                        <a:lnSpc>
                          <a:spcPct val="107000"/>
                        </a:lnSpc>
                        <a:spcAft>
                          <a:spcPts val="800"/>
                        </a:spcAft>
                      </a:pPr>
                      <a:r>
                        <a:rPr lang="en-IN" sz="1800" kern="0">
                          <a:effectLst/>
                        </a:rPr>
                        <a:t>14_15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10561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8.95%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236698378"/>
                  </a:ext>
                </a:extLst>
              </a:tr>
              <a:tr h="150495">
                <a:tc>
                  <a:txBody>
                    <a:bodyPr/>
                    <a:lstStyle/>
                    <a:p>
                      <a:pPr marL="0" marR="0" algn="ctr">
                        <a:lnSpc>
                          <a:spcPct val="107000"/>
                        </a:lnSpc>
                        <a:spcAft>
                          <a:spcPts val="800"/>
                        </a:spcAft>
                      </a:pPr>
                      <a:r>
                        <a:rPr lang="en-IN" sz="1800" kern="0" dirty="0">
                          <a:effectLst/>
                        </a:rPr>
                        <a:t>15_16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9159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7.76%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53039715"/>
                  </a:ext>
                </a:extLst>
              </a:tr>
              <a:tr h="150495">
                <a:tc>
                  <a:txBody>
                    <a:bodyPr/>
                    <a:lstStyle/>
                    <a:p>
                      <a:pPr marL="0" marR="0" algn="ctr">
                        <a:lnSpc>
                          <a:spcPct val="107000"/>
                        </a:lnSpc>
                        <a:spcAft>
                          <a:spcPts val="800"/>
                        </a:spcAft>
                      </a:pPr>
                      <a:r>
                        <a:rPr lang="en-IN" sz="1800" kern="0" dirty="0">
                          <a:effectLst/>
                        </a:rPr>
                        <a:t>16_17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8788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7.45%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69866072"/>
                  </a:ext>
                </a:extLst>
              </a:tr>
              <a:tr h="150495">
                <a:tc>
                  <a:txBody>
                    <a:bodyPr/>
                    <a:lstStyle/>
                    <a:p>
                      <a:pPr marL="0" marR="0" algn="ctr">
                        <a:lnSpc>
                          <a:spcPct val="107000"/>
                        </a:lnSpc>
                        <a:spcAft>
                          <a:spcPts val="800"/>
                        </a:spcAft>
                      </a:pPr>
                      <a:r>
                        <a:rPr lang="en-IN" sz="1800" kern="0" dirty="0">
                          <a:effectLst/>
                        </a:rPr>
                        <a:t>17_18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a:effectLst/>
                        </a:rPr>
                        <a:t>8534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7.23%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01758280"/>
                  </a:ext>
                </a:extLst>
              </a:tr>
              <a:tr h="150495">
                <a:tc>
                  <a:txBody>
                    <a:bodyPr/>
                    <a:lstStyle/>
                    <a:p>
                      <a:pPr marL="0" marR="0" algn="ctr">
                        <a:lnSpc>
                          <a:spcPct val="107000"/>
                        </a:lnSpc>
                        <a:spcAft>
                          <a:spcPts val="800"/>
                        </a:spcAft>
                      </a:pPr>
                      <a:r>
                        <a:rPr lang="en-IN" sz="1800" kern="0">
                          <a:effectLst/>
                        </a:rPr>
                        <a:t>18_19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7238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6.13%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00260621"/>
                  </a:ext>
                </a:extLst>
              </a:tr>
              <a:tr h="150495">
                <a:tc>
                  <a:txBody>
                    <a:bodyPr/>
                    <a:lstStyle/>
                    <a:p>
                      <a:pPr marL="0" marR="0" algn="ctr">
                        <a:lnSpc>
                          <a:spcPct val="107000"/>
                        </a:lnSpc>
                        <a:spcAft>
                          <a:spcPts val="800"/>
                        </a:spcAft>
                      </a:pPr>
                      <a:r>
                        <a:rPr lang="en-IN" sz="1800" kern="0">
                          <a:effectLst/>
                        </a:rPr>
                        <a:t>19_20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6463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5.48%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7380470"/>
                  </a:ext>
                </a:extLst>
              </a:tr>
              <a:tr h="150495">
                <a:tc>
                  <a:txBody>
                    <a:bodyPr/>
                    <a:lstStyle/>
                    <a:p>
                      <a:pPr marL="0" marR="0" algn="ctr">
                        <a:lnSpc>
                          <a:spcPct val="107000"/>
                        </a:lnSpc>
                        <a:spcAft>
                          <a:spcPts val="800"/>
                        </a:spcAft>
                      </a:pPr>
                      <a:r>
                        <a:rPr lang="en-IN" sz="1800" kern="0">
                          <a:effectLst/>
                        </a:rPr>
                        <a:t>20_21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5505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4.67%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069145293"/>
                  </a:ext>
                </a:extLst>
              </a:tr>
              <a:tr h="150495">
                <a:tc>
                  <a:txBody>
                    <a:bodyPr/>
                    <a:lstStyle/>
                    <a:p>
                      <a:pPr marL="0" marR="0" algn="ctr">
                        <a:lnSpc>
                          <a:spcPct val="107000"/>
                        </a:lnSpc>
                        <a:spcAft>
                          <a:spcPts val="800"/>
                        </a:spcAft>
                      </a:pPr>
                      <a:r>
                        <a:rPr lang="en-IN" sz="1800" kern="0">
                          <a:effectLst/>
                        </a:rPr>
                        <a:t>9_10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9588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8.13%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905885970"/>
                  </a:ext>
                </a:extLst>
              </a:tr>
              <a:tr h="150495">
                <a:tc>
                  <a:txBody>
                    <a:bodyPr/>
                    <a:lstStyle/>
                    <a:p>
                      <a:pPr marL="0" marR="0" algn="ctr">
                        <a:lnSpc>
                          <a:spcPct val="107000"/>
                        </a:lnSpc>
                        <a:spcAft>
                          <a:spcPts val="800"/>
                        </a:spcAft>
                      </a:pPr>
                      <a:r>
                        <a:rPr lang="en-IN" sz="1800" kern="0">
                          <a:effectLst/>
                        </a:rPr>
                        <a:t>Grand Total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117988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a:lnSpc>
                          <a:spcPct val="107000"/>
                        </a:lnSpc>
                        <a:spcAft>
                          <a:spcPts val="800"/>
                        </a:spcAft>
                      </a:pPr>
                      <a:r>
                        <a:rPr lang="en-IN" sz="1800" kern="0" dirty="0">
                          <a:effectLst/>
                        </a:rPr>
                        <a:t>100.00%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39663894"/>
                  </a:ext>
                </a:extLst>
              </a:tr>
            </a:tbl>
          </a:graphicData>
        </a:graphic>
      </p:graphicFrame>
    </p:spTree>
    <p:extLst>
      <p:ext uri="{BB962C8B-B14F-4D97-AF65-F5344CB8AC3E}">
        <p14:creationId xmlns:p14="http://schemas.microsoft.com/office/powerpoint/2010/main" val="2864679440"/>
      </p:ext>
    </p:extLst>
  </p:cSld>
  <p:clrMapOvr>
    <a:masterClrMapping/>
  </p:clrMapOvr>
  <mc:AlternateContent xmlns:mc="http://schemas.openxmlformats.org/markup-compatibility/2006" xmlns:p14="http://schemas.microsoft.com/office/powerpoint/2010/main">
    <mc:Choice Requires="p14">
      <p:transition advTm="26187">
        <p14:gallery dir="l"/>
      </p:transition>
    </mc:Choice>
    <mc:Fallback xmlns="">
      <p:transition advTm="26187">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383</TotalTime>
  <Words>1315</Words>
  <Application>Microsoft Office PowerPoint</Application>
  <PresentationFormat>Widescreen</PresentationFormat>
  <Paragraphs>460</Paragraphs>
  <Slides>26</Slides>
  <Notes>0</Notes>
  <HiddenSlides>0</HiddenSlides>
  <MMClips>1</MMClips>
  <ScaleCrop>false</ScaleCrop>
  <HeadingPairs>
    <vt:vector size="8" baseType="variant">
      <vt:variant>
        <vt:lpstr>Fonts Used</vt:lpstr>
      </vt:variant>
      <vt:variant>
        <vt:i4>6</vt:i4>
      </vt:variant>
      <vt:variant>
        <vt:lpstr>Theme</vt:lpstr>
      </vt:variant>
      <vt:variant>
        <vt:i4>1</vt:i4>
      </vt:variant>
      <vt:variant>
        <vt:lpstr>Links</vt:lpstr>
      </vt:variant>
      <vt:variant>
        <vt:i4>1</vt:i4>
      </vt:variant>
      <vt:variant>
        <vt:lpstr>Slide Titles</vt:lpstr>
      </vt:variant>
      <vt:variant>
        <vt:i4>26</vt:i4>
      </vt:variant>
    </vt:vector>
  </HeadingPairs>
  <TitlesOfParts>
    <vt:vector size="34" baseType="lpstr">
      <vt:lpstr>Arial</vt:lpstr>
      <vt:lpstr>Bahnschrift SemiBold</vt:lpstr>
      <vt:lpstr>Calibri</vt:lpstr>
      <vt:lpstr>Roboto</vt:lpstr>
      <vt:lpstr>Symbol</vt:lpstr>
      <vt:lpstr>Tw Cen MT</vt:lpstr>
      <vt:lpstr>Droplet</vt:lpstr>
      <vt:lpstr>file:///C:\Users\mohap\Downloads\PROJECT-8-ABC%20CALL%20VOLUME%20TREND%20ANALYSIS.xlsx</vt:lpstr>
      <vt:lpstr>ABC CALL VOLUME TREND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 THE EXCEL FILE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Sangram keshari Mohapatra</dc:creator>
  <cp:lastModifiedBy>Sangram keshari Mohapatra</cp:lastModifiedBy>
  <cp:revision>15</cp:revision>
  <dcterms:created xsi:type="dcterms:W3CDTF">2025-03-01T08:26:20Z</dcterms:created>
  <dcterms:modified xsi:type="dcterms:W3CDTF">2025-03-02T05:04:21Z</dcterms:modified>
</cp:coreProperties>
</file>